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7" r:id="rId3"/>
    <p:sldId id="264" r:id="rId4"/>
    <p:sldId id="266" r:id="rId5"/>
    <p:sldId id="258" r:id="rId6"/>
    <p:sldId id="259" r:id="rId7"/>
    <p:sldId id="257" r:id="rId8"/>
    <p:sldId id="260" r:id="rId9"/>
    <p:sldId id="268" r:id="rId10"/>
    <p:sldId id="269" r:id="rId11"/>
    <p:sldId id="270" r:id="rId12"/>
    <p:sldId id="261" r:id="rId13"/>
    <p:sldId id="262" r:id="rId14"/>
    <p:sldId id="263" r:id="rId15"/>
    <p:sldId id="271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D1E7C5-5823-44E4-A5B9-67101E65FDFD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2C904EE-3712-4C42-9AED-43E17BBA9998}">
      <dgm:prSet phldrT="[Texto]" custT="1"/>
      <dgm:spPr/>
      <dgm:t>
        <a:bodyPr/>
        <a:lstStyle/>
        <a:p>
          <a:r>
            <a:rPr lang="es-ES" sz="500" b="1" i="0" dirty="0"/>
            <a:t>Características de los Establecimientos</a:t>
          </a:r>
          <a:endParaRPr lang="es-ES" sz="500" dirty="0"/>
        </a:p>
      </dgm:t>
    </dgm:pt>
    <dgm:pt modelId="{22437789-1F58-49DC-A432-FE1F0320B644}" type="parTrans" cxnId="{AEC166AE-FA06-4182-90F7-F3DE7EFD9115}">
      <dgm:prSet/>
      <dgm:spPr/>
      <dgm:t>
        <a:bodyPr/>
        <a:lstStyle/>
        <a:p>
          <a:endParaRPr lang="es-ES"/>
        </a:p>
      </dgm:t>
    </dgm:pt>
    <dgm:pt modelId="{2EEE9438-E048-48B3-922A-A99E2787A239}" type="sibTrans" cxnId="{AEC166AE-FA06-4182-90F7-F3DE7EFD9115}">
      <dgm:prSet/>
      <dgm:spPr/>
      <dgm:t>
        <a:bodyPr/>
        <a:lstStyle/>
        <a:p>
          <a:endParaRPr lang="es-ES"/>
        </a:p>
      </dgm:t>
    </dgm:pt>
    <dgm:pt modelId="{0C04304E-F420-4AFB-9E0D-0ED7D687BF2A}">
      <dgm:prSet phldrT="[Texto]" custT="1"/>
      <dgm:spPr/>
      <dgm:t>
        <a:bodyPr/>
        <a:lstStyle/>
        <a:p>
          <a:r>
            <a:rPr lang="es-ES" sz="500" b="1" i="0" dirty="0"/>
            <a:t>Ventas del Establecimiento</a:t>
          </a:r>
          <a:endParaRPr lang="es-ES" sz="500" dirty="0"/>
        </a:p>
      </dgm:t>
    </dgm:pt>
    <dgm:pt modelId="{89274B9B-4346-420F-B37F-D21AF2699B45}" type="parTrans" cxnId="{E4616D79-F3C8-4005-89C0-6A010DEEF2AD}">
      <dgm:prSet/>
      <dgm:spPr/>
      <dgm:t>
        <a:bodyPr/>
        <a:lstStyle/>
        <a:p>
          <a:endParaRPr lang="es-ES"/>
        </a:p>
      </dgm:t>
    </dgm:pt>
    <dgm:pt modelId="{4408C53F-5A5A-48E6-9C36-8A41B5F817EE}" type="sibTrans" cxnId="{E4616D79-F3C8-4005-89C0-6A010DEEF2AD}">
      <dgm:prSet/>
      <dgm:spPr/>
      <dgm:t>
        <a:bodyPr/>
        <a:lstStyle/>
        <a:p>
          <a:endParaRPr lang="es-ES"/>
        </a:p>
      </dgm:t>
    </dgm:pt>
    <dgm:pt modelId="{12F57D4C-FF2D-4E09-AC3C-F85A14961364}">
      <dgm:prSet phldrT="[Texto]" custT="1"/>
      <dgm:spPr/>
      <dgm:t>
        <a:bodyPr/>
        <a:lstStyle/>
        <a:p>
          <a:r>
            <a:rPr lang="es-ES" sz="1200" b="1" i="0" dirty="0"/>
            <a:t>Características Relevantes</a:t>
          </a:r>
          <a:endParaRPr lang="es-ES" sz="1200" dirty="0"/>
        </a:p>
      </dgm:t>
    </dgm:pt>
    <dgm:pt modelId="{017F1747-9935-42F4-86D1-3738EBC12953}" type="parTrans" cxnId="{A299520C-A5FF-452C-B90C-FD47137E61BF}">
      <dgm:prSet/>
      <dgm:spPr/>
      <dgm:t>
        <a:bodyPr/>
        <a:lstStyle/>
        <a:p>
          <a:endParaRPr lang="es-ES"/>
        </a:p>
      </dgm:t>
    </dgm:pt>
    <dgm:pt modelId="{C06530A0-D095-4FDF-88A0-66DBD8637802}" type="sibTrans" cxnId="{A299520C-A5FF-452C-B90C-FD47137E61BF}">
      <dgm:prSet/>
      <dgm:spPr/>
      <dgm:t>
        <a:bodyPr/>
        <a:lstStyle/>
        <a:p>
          <a:endParaRPr lang="es-ES"/>
        </a:p>
      </dgm:t>
    </dgm:pt>
    <dgm:pt modelId="{6DCE7BFC-E572-4E89-829E-CC1FEC1593E6}">
      <dgm:prSet custT="1"/>
      <dgm:spPr/>
      <dgm:t>
        <a:bodyPr/>
        <a:lstStyle/>
        <a:p>
          <a:r>
            <a:rPr lang="es-PE" sz="600" dirty="0"/>
            <a:t>Características del Ítem</a:t>
          </a:r>
          <a:endParaRPr lang="es-ES" sz="600" dirty="0"/>
        </a:p>
      </dgm:t>
    </dgm:pt>
    <dgm:pt modelId="{A93D798B-2AC4-46FA-831B-E5EE7A96C93C}" type="parTrans" cxnId="{E7AFEA82-7C09-4E6F-A1F3-D4C0586232E7}">
      <dgm:prSet/>
      <dgm:spPr/>
      <dgm:t>
        <a:bodyPr/>
        <a:lstStyle/>
        <a:p>
          <a:endParaRPr lang="es-ES"/>
        </a:p>
      </dgm:t>
    </dgm:pt>
    <dgm:pt modelId="{444E4481-17BD-4CF1-8ADD-11830FFB86C9}" type="sibTrans" cxnId="{E7AFEA82-7C09-4E6F-A1F3-D4C0586232E7}">
      <dgm:prSet/>
      <dgm:spPr/>
      <dgm:t>
        <a:bodyPr/>
        <a:lstStyle/>
        <a:p>
          <a:endParaRPr lang="es-ES"/>
        </a:p>
      </dgm:t>
    </dgm:pt>
    <dgm:pt modelId="{3472422D-4B65-49C9-B303-3D6DA1861215}" type="pres">
      <dgm:prSet presAssocID="{3FD1E7C5-5823-44E4-A5B9-67101E65FDFD}" presName="Name0" presStyleCnt="0">
        <dgm:presLayoutVars>
          <dgm:chMax val="4"/>
          <dgm:resizeHandles val="exact"/>
        </dgm:presLayoutVars>
      </dgm:prSet>
      <dgm:spPr/>
    </dgm:pt>
    <dgm:pt modelId="{EF02AEBD-2C71-41D0-8037-44AD42A7E884}" type="pres">
      <dgm:prSet presAssocID="{3FD1E7C5-5823-44E4-A5B9-67101E65FDFD}" presName="ellipse" presStyleLbl="trBgShp" presStyleIdx="0" presStyleCnt="1"/>
      <dgm:spPr/>
    </dgm:pt>
    <dgm:pt modelId="{B32A2726-5BFE-472F-B96A-2A6DF1CC3209}" type="pres">
      <dgm:prSet presAssocID="{3FD1E7C5-5823-44E4-A5B9-67101E65FDFD}" presName="arrow1" presStyleLbl="fgShp" presStyleIdx="0" presStyleCnt="1"/>
      <dgm:spPr/>
    </dgm:pt>
    <dgm:pt modelId="{A6BAF3E1-700F-46C1-B5DF-4F63C12DB0C0}" type="pres">
      <dgm:prSet presAssocID="{3FD1E7C5-5823-44E4-A5B9-67101E65FDFD}" presName="rectangle" presStyleLbl="revTx" presStyleIdx="0" presStyleCnt="1">
        <dgm:presLayoutVars>
          <dgm:bulletEnabled val="1"/>
        </dgm:presLayoutVars>
      </dgm:prSet>
      <dgm:spPr/>
    </dgm:pt>
    <dgm:pt modelId="{6FC31934-5031-4D74-A339-E26459790DC1}" type="pres">
      <dgm:prSet presAssocID="{6DCE7BFC-E572-4E89-829E-CC1FEC1593E6}" presName="item1" presStyleLbl="node1" presStyleIdx="0" presStyleCnt="3">
        <dgm:presLayoutVars>
          <dgm:bulletEnabled val="1"/>
        </dgm:presLayoutVars>
      </dgm:prSet>
      <dgm:spPr/>
    </dgm:pt>
    <dgm:pt modelId="{196B1957-8E27-4D30-A941-EADDFB9C6DC3}" type="pres">
      <dgm:prSet presAssocID="{0C04304E-F420-4AFB-9E0D-0ED7D687BF2A}" presName="item2" presStyleLbl="node1" presStyleIdx="1" presStyleCnt="3">
        <dgm:presLayoutVars>
          <dgm:bulletEnabled val="1"/>
        </dgm:presLayoutVars>
      </dgm:prSet>
      <dgm:spPr/>
    </dgm:pt>
    <dgm:pt modelId="{E0BF4584-86CB-4F39-A8C5-55CFCA26ADEE}" type="pres">
      <dgm:prSet presAssocID="{12F57D4C-FF2D-4E09-AC3C-F85A14961364}" presName="item3" presStyleLbl="node1" presStyleIdx="2" presStyleCnt="3">
        <dgm:presLayoutVars>
          <dgm:bulletEnabled val="1"/>
        </dgm:presLayoutVars>
      </dgm:prSet>
      <dgm:spPr/>
    </dgm:pt>
    <dgm:pt modelId="{D4D66CB1-1627-40A5-B770-C4A3834DD185}" type="pres">
      <dgm:prSet presAssocID="{3FD1E7C5-5823-44E4-A5B9-67101E65FDFD}" presName="funnel" presStyleLbl="trAlignAcc1" presStyleIdx="0" presStyleCnt="1"/>
      <dgm:spPr/>
    </dgm:pt>
  </dgm:ptLst>
  <dgm:cxnLst>
    <dgm:cxn modelId="{90447209-16D1-4839-B8EE-5FEF51AA1C9B}" type="presOf" srcId="{0C04304E-F420-4AFB-9E0D-0ED7D687BF2A}" destId="{6FC31934-5031-4D74-A339-E26459790DC1}" srcOrd="0" destOrd="0" presId="urn:microsoft.com/office/officeart/2005/8/layout/funnel1"/>
    <dgm:cxn modelId="{A299520C-A5FF-452C-B90C-FD47137E61BF}" srcId="{3FD1E7C5-5823-44E4-A5B9-67101E65FDFD}" destId="{12F57D4C-FF2D-4E09-AC3C-F85A14961364}" srcOrd="3" destOrd="0" parTransId="{017F1747-9935-42F4-86D1-3738EBC12953}" sibTransId="{C06530A0-D095-4FDF-88A0-66DBD8637802}"/>
    <dgm:cxn modelId="{2CA82E0F-DC7F-4B86-9292-9C286F86A80A}" type="presOf" srcId="{42C904EE-3712-4C42-9AED-43E17BBA9998}" destId="{E0BF4584-86CB-4F39-A8C5-55CFCA26ADEE}" srcOrd="0" destOrd="0" presId="urn:microsoft.com/office/officeart/2005/8/layout/funnel1"/>
    <dgm:cxn modelId="{0EEE0C16-A438-4353-93E6-B3DC7085B65C}" type="presOf" srcId="{3FD1E7C5-5823-44E4-A5B9-67101E65FDFD}" destId="{3472422D-4B65-49C9-B303-3D6DA1861215}" srcOrd="0" destOrd="0" presId="urn:microsoft.com/office/officeart/2005/8/layout/funnel1"/>
    <dgm:cxn modelId="{1D48A828-CA41-4953-9F74-6A5FE277D6D1}" type="presOf" srcId="{6DCE7BFC-E572-4E89-829E-CC1FEC1593E6}" destId="{196B1957-8E27-4D30-A941-EADDFB9C6DC3}" srcOrd="0" destOrd="0" presId="urn:microsoft.com/office/officeart/2005/8/layout/funnel1"/>
    <dgm:cxn modelId="{E4616D79-F3C8-4005-89C0-6A010DEEF2AD}" srcId="{3FD1E7C5-5823-44E4-A5B9-67101E65FDFD}" destId="{0C04304E-F420-4AFB-9E0D-0ED7D687BF2A}" srcOrd="2" destOrd="0" parTransId="{89274B9B-4346-420F-B37F-D21AF2699B45}" sibTransId="{4408C53F-5A5A-48E6-9C36-8A41B5F817EE}"/>
    <dgm:cxn modelId="{E7AFEA82-7C09-4E6F-A1F3-D4C0586232E7}" srcId="{3FD1E7C5-5823-44E4-A5B9-67101E65FDFD}" destId="{6DCE7BFC-E572-4E89-829E-CC1FEC1593E6}" srcOrd="1" destOrd="0" parTransId="{A93D798B-2AC4-46FA-831B-E5EE7A96C93C}" sibTransId="{444E4481-17BD-4CF1-8ADD-11830FFB86C9}"/>
    <dgm:cxn modelId="{AEC166AE-FA06-4182-90F7-F3DE7EFD9115}" srcId="{3FD1E7C5-5823-44E4-A5B9-67101E65FDFD}" destId="{42C904EE-3712-4C42-9AED-43E17BBA9998}" srcOrd="0" destOrd="0" parTransId="{22437789-1F58-49DC-A432-FE1F0320B644}" sibTransId="{2EEE9438-E048-48B3-922A-A99E2787A239}"/>
    <dgm:cxn modelId="{B33CB5DD-63B6-469F-A8D6-36CFB986E2C5}" type="presOf" srcId="{12F57D4C-FF2D-4E09-AC3C-F85A14961364}" destId="{A6BAF3E1-700F-46C1-B5DF-4F63C12DB0C0}" srcOrd="0" destOrd="0" presId="urn:microsoft.com/office/officeart/2005/8/layout/funnel1"/>
    <dgm:cxn modelId="{F91569F3-8D96-4E30-83DD-9744B4F03038}" type="presParOf" srcId="{3472422D-4B65-49C9-B303-3D6DA1861215}" destId="{EF02AEBD-2C71-41D0-8037-44AD42A7E884}" srcOrd="0" destOrd="0" presId="urn:microsoft.com/office/officeart/2005/8/layout/funnel1"/>
    <dgm:cxn modelId="{04355683-9556-4DC5-84DF-DB6B2BF75CB7}" type="presParOf" srcId="{3472422D-4B65-49C9-B303-3D6DA1861215}" destId="{B32A2726-5BFE-472F-B96A-2A6DF1CC3209}" srcOrd="1" destOrd="0" presId="urn:microsoft.com/office/officeart/2005/8/layout/funnel1"/>
    <dgm:cxn modelId="{52311897-9EBB-4A3D-9626-A2D40212BB4B}" type="presParOf" srcId="{3472422D-4B65-49C9-B303-3D6DA1861215}" destId="{A6BAF3E1-700F-46C1-B5DF-4F63C12DB0C0}" srcOrd="2" destOrd="0" presId="urn:microsoft.com/office/officeart/2005/8/layout/funnel1"/>
    <dgm:cxn modelId="{5738ACB2-9128-4C09-847A-D4E6BD0D40F9}" type="presParOf" srcId="{3472422D-4B65-49C9-B303-3D6DA1861215}" destId="{6FC31934-5031-4D74-A339-E26459790DC1}" srcOrd="3" destOrd="0" presId="urn:microsoft.com/office/officeart/2005/8/layout/funnel1"/>
    <dgm:cxn modelId="{93B595E8-0BF6-4BB8-AF51-3CE0B150286F}" type="presParOf" srcId="{3472422D-4B65-49C9-B303-3D6DA1861215}" destId="{196B1957-8E27-4D30-A941-EADDFB9C6DC3}" srcOrd="4" destOrd="0" presId="urn:microsoft.com/office/officeart/2005/8/layout/funnel1"/>
    <dgm:cxn modelId="{0496AB85-9595-4BE7-860C-E22C819DA244}" type="presParOf" srcId="{3472422D-4B65-49C9-B303-3D6DA1861215}" destId="{E0BF4584-86CB-4F39-A8C5-55CFCA26ADEE}" srcOrd="5" destOrd="0" presId="urn:microsoft.com/office/officeart/2005/8/layout/funnel1"/>
    <dgm:cxn modelId="{F65F56DE-DF39-432E-BDCE-677A365485A3}" type="presParOf" srcId="{3472422D-4B65-49C9-B303-3D6DA1861215}" destId="{D4D66CB1-1627-40A5-B770-C4A3834DD185}" srcOrd="6" destOrd="0" presId="urn:microsoft.com/office/officeart/2005/8/layout/funnel1"/>
  </dgm:cxnLst>
  <dgm:bg/>
  <dgm:whole>
    <a:ln>
      <a:solidFill>
        <a:srgbClr val="0070C0"/>
      </a:solidFill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3EBC06-FDBD-477D-8CA5-C44C8124D18C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7C872E7E-11FE-42E9-A40D-C4892AF680F6}">
      <dgm:prSet phldrT="[Texto]"/>
      <dgm:spPr/>
      <dgm:t>
        <a:bodyPr/>
        <a:lstStyle/>
        <a:p>
          <a:r>
            <a:rPr lang="es-PE" dirty="0"/>
            <a:t>Partición de los datos de trabajo</a:t>
          </a:r>
          <a:endParaRPr lang="es-ES" dirty="0"/>
        </a:p>
      </dgm:t>
    </dgm:pt>
    <dgm:pt modelId="{17367DE7-9E53-4418-BA18-6CE726766939}" type="parTrans" cxnId="{9C3A69D0-48CD-41FC-A20D-63820A2201C4}">
      <dgm:prSet/>
      <dgm:spPr/>
      <dgm:t>
        <a:bodyPr/>
        <a:lstStyle/>
        <a:p>
          <a:endParaRPr lang="es-ES"/>
        </a:p>
      </dgm:t>
    </dgm:pt>
    <dgm:pt modelId="{3F0608BD-E325-4085-AA20-EB629070E02B}" type="sibTrans" cxnId="{9C3A69D0-48CD-41FC-A20D-63820A2201C4}">
      <dgm:prSet/>
      <dgm:spPr/>
      <dgm:t>
        <a:bodyPr/>
        <a:lstStyle/>
        <a:p>
          <a:endParaRPr lang="es-ES"/>
        </a:p>
      </dgm:t>
    </dgm:pt>
    <dgm:pt modelId="{FB9539A5-902B-4CF5-B6A9-7EFB9A415A99}">
      <dgm:prSet phldrT="[Texto]"/>
      <dgm:spPr/>
      <dgm:t>
        <a:bodyPr/>
        <a:lstStyle/>
        <a:p>
          <a:r>
            <a:rPr lang="es-PE" dirty="0"/>
            <a:t>Conjunto de datos de entrada de entrenamiento</a:t>
          </a:r>
          <a:endParaRPr lang="es-ES" dirty="0"/>
        </a:p>
      </dgm:t>
    </dgm:pt>
    <dgm:pt modelId="{768DEF98-16BD-4531-94D4-58EF365EB637}" type="parTrans" cxnId="{5D4B51AA-2EAE-4B44-800B-677041D2DC85}">
      <dgm:prSet/>
      <dgm:spPr/>
      <dgm:t>
        <a:bodyPr/>
        <a:lstStyle/>
        <a:p>
          <a:endParaRPr lang="es-ES"/>
        </a:p>
      </dgm:t>
    </dgm:pt>
    <dgm:pt modelId="{B3B1978A-2468-4639-BE1E-D5608B76A576}" type="sibTrans" cxnId="{5D4B51AA-2EAE-4B44-800B-677041D2DC85}">
      <dgm:prSet/>
      <dgm:spPr/>
      <dgm:t>
        <a:bodyPr/>
        <a:lstStyle/>
        <a:p>
          <a:endParaRPr lang="es-ES"/>
        </a:p>
      </dgm:t>
    </dgm:pt>
    <dgm:pt modelId="{A08AA3E5-2172-4EF6-98C9-10799F042420}">
      <dgm:prSet phldrT="[Texto]"/>
      <dgm:spPr/>
      <dgm:t>
        <a:bodyPr/>
        <a:lstStyle/>
        <a:p>
          <a:r>
            <a:rPr lang="es-PE" dirty="0"/>
            <a:t>Conjunto de datos de entrada de prueba</a:t>
          </a:r>
          <a:endParaRPr lang="es-ES" dirty="0"/>
        </a:p>
      </dgm:t>
    </dgm:pt>
    <dgm:pt modelId="{0D8FF17E-D5A9-4651-B5B4-8E3D85D19A66}" type="parTrans" cxnId="{B73AA2A3-AEC4-43E3-8C4D-1EC406918A96}">
      <dgm:prSet/>
      <dgm:spPr/>
      <dgm:t>
        <a:bodyPr/>
        <a:lstStyle/>
        <a:p>
          <a:endParaRPr lang="es-ES"/>
        </a:p>
      </dgm:t>
    </dgm:pt>
    <dgm:pt modelId="{2CCA593A-2F0D-42CB-8B89-A10FB17772A0}" type="sibTrans" cxnId="{B73AA2A3-AEC4-43E3-8C4D-1EC406918A96}">
      <dgm:prSet/>
      <dgm:spPr/>
      <dgm:t>
        <a:bodyPr/>
        <a:lstStyle/>
        <a:p>
          <a:endParaRPr lang="es-ES"/>
        </a:p>
      </dgm:t>
    </dgm:pt>
    <dgm:pt modelId="{0CED1C81-EACF-41AA-9F79-94823B585773}">
      <dgm:prSet phldrT="[Texto]"/>
      <dgm:spPr/>
      <dgm:t>
        <a:bodyPr/>
        <a:lstStyle/>
        <a:p>
          <a:r>
            <a:rPr lang="es-PE" dirty="0"/>
            <a:t>Conjunto de resultados de entrenamiento</a:t>
          </a:r>
          <a:endParaRPr lang="es-ES" dirty="0"/>
        </a:p>
      </dgm:t>
    </dgm:pt>
    <dgm:pt modelId="{00F6B760-B274-491F-96D4-382AF9D650D4}" type="parTrans" cxnId="{182D72C1-2AD4-4F4E-9E00-4C3CA04F5C64}">
      <dgm:prSet/>
      <dgm:spPr/>
      <dgm:t>
        <a:bodyPr/>
        <a:lstStyle/>
        <a:p>
          <a:endParaRPr lang="es-ES"/>
        </a:p>
      </dgm:t>
    </dgm:pt>
    <dgm:pt modelId="{3967C8E1-3EC0-4863-B7FD-FE6425A0ECD2}" type="sibTrans" cxnId="{182D72C1-2AD4-4F4E-9E00-4C3CA04F5C64}">
      <dgm:prSet/>
      <dgm:spPr/>
      <dgm:t>
        <a:bodyPr/>
        <a:lstStyle/>
        <a:p>
          <a:endParaRPr lang="es-ES"/>
        </a:p>
      </dgm:t>
    </dgm:pt>
    <dgm:pt modelId="{4A1E1B88-8C57-4405-A0FD-4DDFC18CA64D}">
      <dgm:prSet phldrT="[Texto]"/>
      <dgm:spPr/>
      <dgm:t>
        <a:bodyPr/>
        <a:lstStyle/>
        <a:p>
          <a:r>
            <a:rPr lang="es-PE" dirty="0"/>
            <a:t>Conjunto de resultados de prueba</a:t>
          </a:r>
          <a:endParaRPr lang="es-ES" dirty="0"/>
        </a:p>
      </dgm:t>
    </dgm:pt>
    <dgm:pt modelId="{9CAF9A23-60E6-40CA-8058-63DBFC230EFF}" type="parTrans" cxnId="{115BDEEC-83D1-46AF-8E1C-9564B721C4B2}">
      <dgm:prSet/>
      <dgm:spPr/>
      <dgm:t>
        <a:bodyPr/>
        <a:lstStyle/>
        <a:p>
          <a:endParaRPr lang="es-ES"/>
        </a:p>
      </dgm:t>
    </dgm:pt>
    <dgm:pt modelId="{0D1CF089-C149-493D-A36C-80067A2411BA}" type="sibTrans" cxnId="{115BDEEC-83D1-46AF-8E1C-9564B721C4B2}">
      <dgm:prSet/>
      <dgm:spPr/>
      <dgm:t>
        <a:bodyPr/>
        <a:lstStyle/>
        <a:p>
          <a:endParaRPr lang="es-ES"/>
        </a:p>
      </dgm:t>
    </dgm:pt>
    <dgm:pt modelId="{11ACD7F7-9463-4D86-B004-142B2D8A274B}" type="pres">
      <dgm:prSet presAssocID="{683EBC06-FDBD-477D-8CA5-C44C8124D18C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B1499F3-AAB2-4AB9-AB17-B47F15D1E5D7}" type="pres">
      <dgm:prSet presAssocID="{683EBC06-FDBD-477D-8CA5-C44C8124D18C}" presName="matrix" presStyleCnt="0"/>
      <dgm:spPr/>
    </dgm:pt>
    <dgm:pt modelId="{9036B49D-686C-4DC1-985F-39632A0E9ADE}" type="pres">
      <dgm:prSet presAssocID="{683EBC06-FDBD-477D-8CA5-C44C8124D18C}" presName="tile1" presStyleLbl="node1" presStyleIdx="0" presStyleCnt="4"/>
      <dgm:spPr/>
    </dgm:pt>
    <dgm:pt modelId="{03AD5A71-B4F7-41BD-9ED5-ED6AAFAF81B0}" type="pres">
      <dgm:prSet presAssocID="{683EBC06-FDBD-477D-8CA5-C44C8124D18C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8A688AF-4482-4BF4-A04E-2D5462D660B5}" type="pres">
      <dgm:prSet presAssocID="{683EBC06-FDBD-477D-8CA5-C44C8124D18C}" presName="tile2" presStyleLbl="node1" presStyleIdx="1" presStyleCnt="4"/>
      <dgm:spPr/>
    </dgm:pt>
    <dgm:pt modelId="{035C7572-0BCA-4C1A-9174-D1806ABD181D}" type="pres">
      <dgm:prSet presAssocID="{683EBC06-FDBD-477D-8CA5-C44C8124D18C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FF3852D-9CA3-4519-9F72-C09FE34CC7C2}" type="pres">
      <dgm:prSet presAssocID="{683EBC06-FDBD-477D-8CA5-C44C8124D18C}" presName="tile3" presStyleLbl="node1" presStyleIdx="2" presStyleCnt="4"/>
      <dgm:spPr/>
    </dgm:pt>
    <dgm:pt modelId="{7876E43E-F710-4FBA-A0E0-4282E5F35C79}" type="pres">
      <dgm:prSet presAssocID="{683EBC06-FDBD-477D-8CA5-C44C8124D18C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EFA1260-6CFB-4F46-8800-6DAE98295961}" type="pres">
      <dgm:prSet presAssocID="{683EBC06-FDBD-477D-8CA5-C44C8124D18C}" presName="tile4" presStyleLbl="node1" presStyleIdx="3" presStyleCnt="4"/>
      <dgm:spPr/>
    </dgm:pt>
    <dgm:pt modelId="{83D21BAE-FB61-4393-9762-A58F1FAF7289}" type="pres">
      <dgm:prSet presAssocID="{683EBC06-FDBD-477D-8CA5-C44C8124D18C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6B7AFCCA-2DCA-4534-9EDD-05D075846D17}" type="pres">
      <dgm:prSet presAssocID="{683EBC06-FDBD-477D-8CA5-C44C8124D18C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FF97BC11-B4D5-4BA0-920E-91176A7D3C19}" type="presOf" srcId="{0CED1C81-EACF-41AA-9F79-94823B585773}" destId="{7876E43E-F710-4FBA-A0E0-4282E5F35C79}" srcOrd="1" destOrd="0" presId="urn:microsoft.com/office/officeart/2005/8/layout/matrix1"/>
    <dgm:cxn modelId="{F4AF202A-0FEB-4028-AC7B-BF9A3BFAFBED}" type="presOf" srcId="{FB9539A5-902B-4CF5-B6A9-7EFB9A415A99}" destId="{9036B49D-686C-4DC1-985F-39632A0E9ADE}" srcOrd="0" destOrd="0" presId="urn:microsoft.com/office/officeart/2005/8/layout/matrix1"/>
    <dgm:cxn modelId="{97379E47-E1B6-469C-B298-1AC7E3753B69}" type="presOf" srcId="{4A1E1B88-8C57-4405-A0FD-4DDFC18CA64D}" destId="{83D21BAE-FB61-4393-9762-A58F1FAF7289}" srcOrd="1" destOrd="0" presId="urn:microsoft.com/office/officeart/2005/8/layout/matrix1"/>
    <dgm:cxn modelId="{0C447F6A-25C0-4A86-AB45-077502E5DB86}" type="presOf" srcId="{FB9539A5-902B-4CF5-B6A9-7EFB9A415A99}" destId="{03AD5A71-B4F7-41BD-9ED5-ED6AAFAF81B0}" srcOrd="1" destOrd="0" presId="urn:microsoft.com/office/officeart/2005/8/layout/matrix1"/>
    <dgm:cxn modelId="{3EE7095A-DCDB-4A85-A775-731A5DAF01FA}" type="presOf" srcId="{683EBC06-FDBD-477D-8CA5-C44C8124D18C}" destId="{11ACD7F7-9463-4D86-B004-142B2D8A274B}" srcOrd="0" destOrd="0" presId="urn:microsoft.com/office/officeart/2005/8/layout/matrix1"/>
    <dgm:cxn modelId="{78F88A89-3AAC-4591-B51A-208BE9FF277E}" type="presOf" srcId="{A08AA3E5-2172-4EF6-98C9-10799F042420}" destId="{C8A688AF-4482-4BF4-A04E-2D5462D660B5}" srcOrd="0" destOrd="0" presId="urn:microsoft.com/office/officeart/2005/8/layout/matrix1"/>
    <dgm:cxn modelId="{DF8A3292-F75C-4FDA-8B0B-4CC49D036780}" type="presOf" srcId="{A08AA3E5-2172-4EF6-98C9-10799F042420}" destId="{035C7572-0BCA-4C1A-9174-D1806ABD181D}" srcOrd="1" destOrd="0" presId="urn:microsoft.com/office/officeart/2005/8/layout/matrix1"/>
    <dgm:cxn modelId="{5D674198-4B1D-4CE2-AE38-422B21897CFB}" type="presOf" srcId="{7C872E7E-11FE-42E9-A40D-C4892AF680F6}" destId="{6B7AFCCA-2DCA-4534-9EDD-05D075846D17}" srcOrd="0" destOrd="0" presId="urn:microsoft.com/office/officeart/2005/8/layout/matrix1"/>
    <dgm:cxn modelId="{611892A2-5291-440B-8A81-56F72F066C3F}" type="presOf" srcId="{4A1E1B88-8C57-4405-A0FD-4DDFC18CA64D}" destId="{9EFA1260-6CFB-4F46-8800-6DAE98295961}" srcOrd="0" destOrd="0" presId="urn:microsoft.com/office/officeart/2005/8/layout/matrix1"/>
    <dgm:cxn modelId="{B73AA2A3-AEC4-43E3-8C4D-1EC406918A96}" srcId="{7C872E7E-11FE-42E9-A40D-C4892AF680F6}" destId="{A08AA3E5-2172-4EF6-98C9-10799F042420}" srcOrd="1" destOrd="0" parTransId="{0D8FF17E-D5A9-4651-B5B4-8E3D85D19A66}" sibTransId="{2CCA593A-2F0D-42CB-8B89-A10FB17772A0}"/>
    <dgm:cxn modelId="{5D4B51AA-2EAE-4B44-800B-677041D2DC85}" srcId="{7C872E7E-11FE-42E9-A40D-C4892AF680F6}" destId="{FB9539A5-902B-4CF5-B6A9-7EFB9A415A99}" srcOrd="0" destOrd="0" parTransId="{768DEF98-16BD-4531-94D4-58EF365EB637}" sibTransId="{B3B1978A-2468-4639-BE1E-D5608B76A576}"/>
    <dgm:cxn modelId="{182D72C1-2AD4-4F4E-9E00-4C3CA04F5C64}" srcId="{7C872E7E-11FE-42E9-A40D-C4892AF680F6}" destId="{0CED1C81-EACF-41AA-9F79-94823B585773}" srcOrd="2" destOrd="0" parTransId="{00F6B760-B274-491F-96D4-382AF9D650D4}" sibTransId="{3967C8E1-3EC0-4863-B7FD-FE6425A0ECD2}"/>
    <dgm:cxn modelId="{9C3A69D0-48CD-41FC-A20D-63820A2201C4}" srcId="{683EBC06-FDBD-477D-8CA5-C44C8124D18C}" destId="{7C872E7E-11FE-42E9-A40D-C4892AF680F6}" srcOrd="0" destOrd="0" parTransId="{17367DE7-9E53-4418-BA18-6CE726766939}" sibTransId="{3F0608BD-E325-4085-AA20-EB629070E02B}"/>
    <dgm:cxn modelId="{115BDEEC-83D1-46AF-8E1C-9564B721C4B2}" srcId="{7C872E7E-11FE-42E9-A40D-C4892AF680F6}" destId="{4A1E1B88-8C57-4405-A0FD-4DDFC18CA64D}" srcOrd="3" destOrd="0" parTransId="{9CAF9A23-60E6-40CA-8058-63DBFC230EFF}" sibTransId="{0D1CF089-C149-493D-A36C-80067A2411BA}"/>
    <dgm:cxn modelId="{1F7D2BFD-B985-4E5F-A854-A13872AADFC7}" type="presOf" srcId="{0CED1C81-EACF-41AA-9F79-94823B585773}" destId="{FFF3852D-9CA3-4519-9F72-C09FE34CC7C2}" srcOrd="0" destOrd="0" presId="urn:microsoft.com/office/officeart/2005/8/layout/matrix1"/>
    <dgm:cxn modelId="{6C3A46D4-FBB0-49B4-845E-D47283720681}" type="presParOf" srcId="{11ACD7F7-9463-4D86-B004-142B2D8A274B}" destId="{3B1499F3-AAB2-4AB9-AB17-B47F15D1E5D7}" srcOrd="0" destOrd="0" presId="urn:microsoft.com/office/officeart/2005/8/layout/matrix1"/>
    <dgm:cxn modelId="{B7CE8A29-9C7E-43C8-8C2E-DA0D3A6E4A26}" type="presParOf" srcId="{3B1499F3-AAB2-4AB9-AB17-B47F15D1E5D7}" destId="{9036B49D-686C-4DC1-985F-39632A0E9ADE}" srcOrd="0" destOrd="0" presId="urn:microsoft.com/office/officeart/2005/8/layout/matrix1"/>
    <dgm:cxn modelId="{7AE9E7BE-CF73-4CF7-B426-6141F43C3C7F}" type="presParOf" srcId="{3B1499F3-AAB2-4AB9-AB17-B47F15D1E5D7}" destId="{03AD5A71-B4F7-41BD-9ED5-ED6AAFAF81B0}" srcOrd="1" destOrd="0" presId="urn:microsoft.com/office/officeart/2005/8/layout/matrix1"/>
    <dgm:cxn modelId="{01B52C6D-26B9-4E51-837E-BB21B79F3A84}" type="presParOf" srcId="{3B1499F3-AAB2-4AB9-AB17-B47F15D1E5D7}" destId="{C8A688AF-4482-4BF4-A04E-2D5462D660B5}" srcOrd="2" destOrd="0" presId="urn:microsoft.com/office/officeart/2005/8/layout/matrix1"/>
    <dgm:cxn modelId="{8F768C77-A522-423B-A4C2-47F116C0ECC7}" type="presParOf" srcId="{3B1499F3-AAB2-4AB9-AB17-B47F15D1E5D7}" destId="{035C7572-0BCA-4C1A-9174-D1806ABD181D}" srcOrd="3" destOrd="0" presId="urn:microsoft.com/office/officeart/2005/8/layout/matrix1"/>
    <dgm:cxn modelId="{A18B71C0-B0BB-416F-AC89-ED66146753DB}" type="presParOf" srcId="{3B1499F3-AAB2-4AB9-AB17-B47F15D1E5D7}" destId="{FFF3852D-9CA3-4519-9F72-C09FE34CC7C2}" srcOrd="4" destOrd="0" presId="urn:microsoft.com/office/officeart/2005/8/layout/matrix1"/>
    <dgm:cxn modelId="{02650173-EA27-4391-9F49-D1CA8094A4A6}" type="presParOf" srcId="{3B1499F3-AAB2-4AB9-AB17-B47F15D1E5D7}" destId="{7876E43E-F710-4FBA-A0E0-4282E5F35C79}" srcOrd="5" destOrd="0" presId="urn:microsoft.com/office/officeart/2005/8/layout/matrix1"/>
    <dgm:cxn modelId="{20147B7D-4B90-4385-99EE-46800E3DE6EA}" type="presParOf" srcId="{3B1499F3-AAB2-4AB9-AB17-B47F15D1E5D7}" destId="{9EFA1260-6CFB-4F46-8800-6DAE98295961}" srcOrd="6" destOrd="0" presId="urn:microsoft.com/office/officeart/2005/8/layout/matrix1"/>
    <dgm:cxn modelId="{D2F55C01-AB8A-4FBE-8B63-3406C83B06B6}" type="presParOf" srcId="{3B1499F3-AAB2-4AB9-AB17-B47F15D1E5D7}" destId="{83D21BAE-FB61-4393-9762-A58F1FAF7289}" srcOrd="7" destOrd="0" presId="urn:microsoft.com/office/officeart/2005/8/layout/matrix1"/>
    <dgm:cxn modelId="{41271EB7-ADAD-4E1C-8B07-F12B2AA6EC88}" type="presParOf" srcId="{11ACD7F7-9463-4D86-B004-142B2D8A274B}" destId="{6B7AFCCA-2DCA-4534-9EDD-05D075846D17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CCD04C-CA88-4704-B5EF-C6D7D58057D0}" type="doc">
      <dgm:prSet loTypeId="urn:microsoft.com/office/officeart/2005/8/layout/arrow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74914EF-E5AC-48FD-ACBE-32E473E9BE90}">
      <dgm:prSet phldrT="[Texto]"/>
      <dgm:spPr/>
      <dgm:t>
        <a:bodyPr/>
        <a:lstStyle/>
        <a:p>
          <a:r>
            <a:rPr lang="es-PE" dirty="0" err="1"/>
            <a:t>Regresion</a:t>
          </a:r>
          <a:r>
            <a:rPr lang="es-PE" dirty="0"/>
            <a:t> Lineal</a:t>
          </a:r>
          <a:endParaRPr lang="es-ES" dirty="0"/>
        </a:p>
      </dgm:t>
    </dgm:pt>
    <dgm:pt modelId="{F64659D5-2976-4803-B851-54E90E2B5D98}" type="parTrans" cxnId="{328F2637-4D8E-4E56-9614-DD0A897817F7}">
      <dgm:prSet/>
      <dgm:spPr/>
      <dgm:t>
        <a:bodyPr/>
        <a:lstStyle/>
        <a:p>
          <a:endParaRPr lang="es-ES"/>
        </a:p>
      </dgm:t>
    </dgm:pt>
    <dgm:pt modelId="{C2E84150-F573-499E-A66E-1D1CE9A28DB9}" type="sibTrans" cxnId="{328F2637-4D8E-4E56-9614-DD0A897817F7}">
      <dgm:prSet/>
      <dgm:spPr/>
      <dgm:t>
        <a:bodyPr/>
        <a:lstStyle/>
        <a:p>
          <a:endParaRPr lang="es-ES"/>
        </a:p>
      </dgm:t>
    </dgm:pt>
    <dgm:pt modelId="{0DF4F21D-ED60-4C04-89DF-1CC3BAD64794}">
      <dgm:prSet phldrT="[Texto]"/>
      <dgm:spPr/>
      <dgm:t>
        <a:bodyPr/>
        <a:lstStyle/>
        <a:p>
          <a:r>
            <a:rPr lang="es-PE" dirty="0" err="1"/>
            <a:t>Arbol</a:t>
          </a:r>
          <a:r>
            <a:rPr lang="es-PE" dirty="0"/>
            <a:t> de Decisiones</a:t>
          </a:r>
          <a:endParaRPr lang="es-ES" dirty="0"/>
        </a:p>
      </dgm:t>
    </dgm:pt>
    <dgm:pt modelId="{7363D3F4-4B6F-48D2-A263-300C83AAFEBF}" type="parTrans" cxnId="{4EB493FF-3FA3-4C49-807F-14EC4C8B4741}">
      <dgm:prSet/>
      <dgm:spPr/>
      <dgm:t>
        <a:bodyPr/>
        <a:lstStyle/>
        <a:p>
          <a:endParaRPr lang="es-ES"/>
        </a:p>
      </dgm:t>
    </dgm:pt>
    <dgm:pt modelId="{09F318A9-B4AE-44CB-ADBE-64A506A3207F}" type="sibTrans" cxnId="{4EB493FF-3FA3-4C49-807F-14EC4C8B4741}">
      <dgm:prSet/>
      <dgm:spPr/>
      <dgm:t>
        <a:bodyPr/>
        <a:lstStyle/>
        <a:p>
          <a:endParaRPr lang="es-ES"/>
        </a:p>
      </dgm:t>
    </dgm:pt>
    <dgm:pt modelId="{1215F051-929C-403D-A320-EDDA56FF0118}" type="pres">
      <dgm:prSet presAssocID="{92CCD04C-CA88-4704-B5EF-C6D7D58057D0}" presName="cycle" presStyleCnt="0">
        <dgm:presLayoutVars>
          <dgm:dir/>
          <dgm:resizeHandles val="exact"/>
        </dgm:presLayoutVars>
      </dgm:prSet>
      <dgm:spPr/>
    </dgm:pt>
    <dgm:pt modelId="{234EE8CD-B055-48AF-8E3C-3E26B9D48394}" type="pres">
      <dgm:prSet presAssocID="{874914EF-E5AC-48FD-ACBE-32E473E9BE90}" presName="arrow" presStyleLbl="node1" presStyleIdx="0" presStyleCnt="2">
        <dgm:presLayoutVars>
          <dgm:bulletEnabled val="1"/>
        </dgm:presLayoutVars>
      </dgm:prSet>
      <dgm:spPr/>
    </dgm:pt>
    <dgm:pt modelId="{F60693AF-398E-4905-8FF4-6742CC52B8CD}" type="pres">
      <dgm:prSet presAssocID="{0DF4F21D-ED60-4C04-89DF-1CC3BAD64794}" presName="arrow" presStyleLbl="node1" presStyleIdx="1" presStyleCnt="2">
        <dgm:presLayoutVars>
          <dgm:bulletEnabled val="1"/>
        </dgm:presLayoutVars>
      </dgm:prSet>
      <dgm:spPr/>
    </dgm:pt>
  </dgm:ptLst>
  <dgm:cxnLst>
    <dgm:cxn modelId="{0778D921-02D7-4D02-92F6-CDA9BABF7D23}" type="presOf" srcId="{0DF4F21D-ED60-4C04-89DF-1CC3BAD64794}" destId="{F60693AF-398E-4905-8FF4-6742CC52B8CD}" srcOrd="0" destOrd="0" presId="urn:microsoft.com/office/officeart/2005/8/layout/arrow1"/>
    <dgm:cxn modelId="{328F2637-4D8E-4E56-9614-DD0A897817F7}" srcId="{92CCD04C-CA88-4704-B5EF-C6D7D58057D0}" destId="{874914EF-E5AC-48FD-ACBE-32E473E9BE90}" srcOrd="0" destOrd="0" parTransId="{F64659D5-2976-4803-B851-54E90E2B5D98}" sibTransId="{C2E84150-F573-499E-A66E-1D1CE9A28DB9}"/>
    <dgm:cxn modelId="{13B37191-283E-4AD5-B4E8-E9AFB9AE2ACB}" type="presOf" srcId="{92CCD04C-CA88-4704-B5EF-C6D7D58057D0}" destId="{1215F051-929C-403D-A320-EDDA56FF0118}" srcOrd="0" destOrd="0" presId="urn:microsoft.com/office/officeart/2005/8/layout/arrow1"/>
    <dgm:cxn modelId="{02E48B96-60B7-488E-8C8F-511A1C979849}" type="presOf" srcId="{874914EF-E5AC-48FD-ACBE-32E473E9BE90}" destId="{234EE8CD-B055-48AF-8E3C-3E26B9D48394}" srcOrd="0" destOrd="0" presId="urn:microsoft.com/office/officeart/2005/8/layout/arrow1"/>
    <dgm:cxn modelId="{4EB493FF-3FA3-4C49-807F-14EC4C8B4741}" srcId="{92CCD04C-CA88-4704-B5EF-C6D7D58057D0}" destId="{0DF4F21D-ED60-4C04-89DF-1CC3BAD64794}" srcOrd="1" destOrd="0" parTransId="{7363D3F4-4B6F-48D2-A263-300C83AAFEBF}" sibTransId="{09F318A9-B4AE-44CB-ADBE-64A506A3207F}"/>
    <dgm:cxn modelId="{AC2ADC96-6610-418F-998C-A3883D38E43F}" type="presParOf" srcId="{1215F051-929C-403D-A320-EDDA56FF0118}" destId="{234EE8CD-B055-48AF-8E3C-3E26B9D48394}" srcOrd="0" destOrd="0" presId="urn:microsoft.com/office/officeart/2005/8/layout/arrow1"/>
    <dgm:cxn modelId="{D44F5D9D-25E3-4DF3-BF3B-47DD45568501}" type="presParOf" srcId="{1215F051-929C-403D-A320-EDDA56FF0118}" destId="{F60693AF-398E-4905-8FF4-6742CC52B8CD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2AEBD-2C71-41D0-8037-44AD42A7E884}">
      <dsp:nvSpPr>
        <dsp:cNvPr id="0" name=""/>
        <dsp:cNvSpPr/>
      </dsp:nvSpPr>
      <dsp:spPr>
        <a:xfrm>
          <a:off x="525419" y="353568"/>
          <a:ext cx="1920087" cy="666821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2A2726-5BFE-472F-B96A-2A6DF1CC3209}">
      <dsp:nvSpPr>
        <dsp:cNvPr id="0" name=""/>
        <dsp:cNvSpPr/>
      </dsp:nvSpPr>
      <dsp:spPr>
        <a:xfrm>
          <a:off x="1302385" y="1986386"/>
          <a:ext cx="372110" cy="238150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BAF3E1-700F-46C1-B5DF-4F63C12DB0C0}">
      <dsp:nvSpPr>
        <dsp:cNvPr id="0" name=""/>
        <dsp:cNvSpPr/>
      </dsp:nvSpPr>
      <dsp:spPr>
        <a:xfrm>
          <a:off x="595375" y="2176907"/>
          <a:ext cx="1786128" cy="446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i="0" kern="1200" dirty="0"/>
            <a:t>Características Relevantes</a:t>
          </a:r>
          <a:endParaRPr lang="es-ES" sz="1200" kern="1200" dirty="0"/>
        </a:p>
      </dsp:txBody>
      <dsp:txXfrm>
        <a:off x="595375" y="2176907"/>
        <a:ext cx="1786128" cy="446532"/>
      </dsp:txXfrm>
    </dsp:sp>
    <dsp:sp modelId="{6FC31934-5031-4D74-A339-E26459790DC1}">
      <dsp:nvSpPr>
        <dsp:cNvPr id="0" name=""/>
        <dsp:cNvSpPr/>
      </dsp:nvSpPr>
      <dsp:spPr>
        <a:xfrm>
          <a:off x="1223497" y="1071889"/>
          <a:ext cx="669798" cy="6697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00" b="1" i="0" kern="1200" dirty="0"/>
            <a:t>Ventas del Establecimiento</a:t>
          </a:r>
          <a:endParaRPr lang="es-ES" sz="500" kern="1200" dirty="0"/>
        </a:p>
      </dsp:txBody>
      <dsp:txXfrm>
        <a:off x="1321587" y="1169979"/>
        <a:ext cx="473618" cy="473618"/>
      </dsp:txXfrm>
    </dsp:sp>
    <dsp:sp modelId="{196B1957-8E27-4D30-A941-EADDFB9C6DC3}">
      <dsp:nvSpPr>
        <dsp:cNvPr id="0" name=""/>
        <dsp:cNvSpPr/>
      </dsp:nvSpPr>
      <dsp:spPr>
        <a:xfrm>
          <a:off x="744219" y="569391"/>
          <a:ext cx="669798" cy="6697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600" kern="1200" dirty="0"/>
            <a:t>Características del Ítem</a:t>
          </a:r>
          <a:endParaRPr lang="es-ES" sz="600" kern="1200" dirty="0"/>
        </a:p>
      </dsp:txBody>
      <dsp:txXfrm>
        <a:off x="842309" y="667481"/>
        <a:ext cx="473618" cy="473618"/>
      </dsp:txXfrm>
    </dsp:sp>
    <dsp:sp modelId="{E0BF4584-86CB-4F39-A8C5-55CFCA26ADEE}">
      <dsp:nvSpPr>
        <dsp:cNvPr id="0" name=""/>
        <dsp:cNvSpPr/>
      </dsp:nvSpPr>
      <dsp:spPr>
        <a:xfrm>
          <a:off x="1428902" y="407449"/>
          <a:ext cx="669798" cy="66979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00" b="1" i="0" kern="1200" dirty="0"/>
            <a:t>Características de los Establecimientos</a:t>
          </a:r>
          <a:endParaRPr lang="es-ES" sz="500" kern="1200" dirty="0"/>
        </a:p>
      </dsp:txBody>
      <dsp:txXfrm>
        <a:off x="1526992" y="505539"/>
        <a:ext cx="473618" cy="473618"/>
      </dsp:txXfrm>
    </dsp:sp>
    <dsp:sp modelId="{D4D66CB1-1627-40A5-B770-C4A3834DD185}">
      <dsp:nvSpPr>
        <dsp:cNvPr id="0" name=""/>
        <dsp:cNvSpPr/>
      </dsp:nvSpPr>
      <dsp:spPr>
        <a:xfrm>
          <a:off x="446531" y="271703"/>
          <a:ext cx="2083816" cy="1667052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6B49D-686C-4DC1-985F-39632A0E9ADE}">
      <dsp:nvSpPr>
        <dsp:cNvPr id="0" name=""/>
        <dsp:cNvSpPr/>
      </dsp:nvSpPr>
      <dsp:spPr>
        <a:xfrm rot="16200000">
          <a:off x="-79689" y="79689"/>
          <a:ext cx="1931172" cy="1771793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kern="1200" dirty="0"/>
            <a:t>Conjunto de datos de entrada de entrenamiento</a:t>
          </a:r>
          <a:endParaRPr lang="es-ES" sz="1400" kern="1200" dirty="0"/>
        </a:p>
      </dsp:txBody>
      <dsp:txXfrm rot="5400000">
        <a:off x="-1" y="1"/>
        <a:ext cx="1771793" cy="1448379"/>
      </dsp:txXfrm>
    </dsp:sp>
    <dsp:sp modelId="{C8A688AF-4482-4BF4-A04E-2D5462D660B5}">
      <dsp:nvSpPr>
        <dsp:cNvPr id="0" name=""/>
        <dsp:cNvSpPr/>
      </dsp:nvSpPr>
      <dsp:spPr>
        <a:xfrm>
          <a:off x="1771793" y="0"/>
          <a:ext cx="1771793" cy="1931172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kern="1200" dirty="0"/>
            <a:t>Conjunto de datos de entrada de prueba</a:t>
          </a:r>
          <a:endParaRPr lang="es-ES" sz="1400" kern="1200" dirty="0"/>
        </a:p>
      </dsp:txBody>
      <dsp:txXfrm>
        <a:off x="1771793" y="0"/>
        <a:ext cx="1771793" cy="1448379"/>
      </dsp:txXfrm>
    </dsp:sp>
    <dsp:sp modelId="{FFF3852D-9CA3-4519-9F72-C09FE34CC7C2}">
      <dsp:nvSpPr>
        <dsp:cNvPr id="0" name=""/>
        <dsp:cNvSpPr/>
      </dsp:nvSpPr>
      <dsp:spPr>
        <a:xfrm rot="10800000">
          <a:off x="0" y="1931172"/>
          <a:ext cx="1771793" cy="1931172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kern="1200" dirty="0"/>
            <a:t>Conjunto de resultados de entrenamiento</a:t>
          </a:r>
          <a:endParaRPr lang="es-ES" sz="1400" kern="1200" dirty="0"/>
        </a:p>
      </dsp:txBody>
      <dsp:txXfrm rot="10800000">
        <a:off x="0" y="2413964"/>
        <a:ext cx="1771793" cy="1448379"/>
      </dsp:txXfrm>
    </dsp:sp>
    <dsp:sp modelId="{9EFA1260-6CFB-4F46-8800-6DAE98295961}">
      <dsp:nvSpPr>
        <dsp:cNvPr id="0" name=""/>
        <dsp:cNvSpPr/>
      </dsp:nvSpPr>
      <dsp:spPr>
        <a:xfrm rot="5400000">
          <a:off x="1692103" y="2010861"/>
          <a:ext cx="1931172" cy="1771793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kern="1200" dirty="0"/>
            <a:t>Conjunto de resultados de prueba</a:t>
          </a:r>
          <a:endParaRPr lang="es-ES" sz="1400" kern="1200" dirty="0"/>
        </a:p>
      </dsp:txBody>
      <dsp:txXfrm rot="-5400000">
        <a:off x="1771793" y="2413965"/>
        <a:ext cx="1771793" cy="1448379"/>
      </dsp:txXfrm>
    </dsp:sp>
    <dsp:sp modelId="{6B7AFCCA-2DCA-4534-9EDD-05D075846D17}">
      <dsp:nvSpPr>
        <dsp:cNvPr id="0" name=""/>
        <dsp:cNvSpPr/>
      </dsp:nvSpPr>
      <dsp:spPr>
        <a:xfrm>
          <a:off x="1240255" y="1448379"/>
          <a:ext cx="1063075" cy="965586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400" kern="1200" dirty="0"/>
            <a:t>Partición de los datos de trabajo</a:t>
          </a:r>
          <a:endParaRPr lang="es-ES" sz="1400" kern="1200" dirty="0"/>
        </a:p>
      </dsp:txBody>
      <dsp:txXfrm>
        <a:off x="1287391" y="1495515"/>
        <a:ext cx="968803" cy="8713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4EE8CD-B055-48AF-8E3C-3E26B9D48394}">
      <dsp:nvSpPr>
        <dsp:cNvPr id="0" name=""/>
        <dsp:cNvSpPr/>
      </dsp:nvSpPr>
      <dsp:spPr>
        <a:xfrm rot="16200000">
          <a:off x="776" y="300"/>
          <a:ext cx="1474291" cy="147429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700" kern="1200" dirty="0" err="1"/>
            <a:t>Regresion</a:t>
          </a:r>
          <a:r>
            <a:rPr lang="es-PE" sz="1700" kern="1200" dirty="0"/>
            <a:t> Lineal</a:t>
          </a:r>
          <a:endParaRPr lang="es-ES" sz="1700" kern="1200" dirty="0"/>
        </a:p>
      </dsp:txBody>
      <dsp:txXfrm rot="5400000">
        <a:off x="258778" y="368872"/>
        <a:ext cx="1216290" cy="737145"/>
      </dsp:txXfrm>
    </dsp:sp>
    <dsp:sp modelId="{F60693AF-398E-4905-8FF4-6742CC52B8CD}">
      <dsp:nvSpPr>
        <dsp:cNvPr id="0" name=""/>
        <dsp:cNvSpPr/>
      </dsp:nvSpPr>
      <dsp:spPr>
        <a:xfrm rot="5400000">
          <a:off x="2487332" y="300"/>
          <a:ext cx="1474291" cy="147429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700" kern="1200" dirty="0" err="1"/>
            <a:t>Arbol</a:t>
          </a:r>
          <a:r>
            <a:rPr lang="es-PE" sz="1700" kern="1200" dirty="0"/>
            <a:t> de Decisiones</a:t>
          </a:r>
          <a:endParaRPr lang="es-ES" sz="1700" kern="1200" dirty="0"/>
        </a:p>
      </dsp:txBody>
      <dsp:txXfrm rot="-5400000">
        <a:off x="2487333" y="368873"/>
        <a:ext cx="1216290" cy="737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68A19-73FC-4442-B96C-B3022BCC1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519167-E36E-4DDA-810B-9818D7E92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35F21A-F4FA-4A0E-B4AD-EA2C800AD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FBA380-5652-4529-B0C6-D4B36A837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2C45E1-F477-46E8-9558-76B128AC8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8476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CDF6F8-5B8B-4789-B25E-DA6E4E8C3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C07652C-5C88-4B2A-9FCC-0A9D05EA4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9447F7-B161-4ABB-8D49-39E183FC3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7E7C37-68EE-4241-8B96-B08FD5E7C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7129BF-3441-4DD4-8F49-AC9D17E0D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2847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7CB96AD-39DC-4AF3-A66B-85B7A75E2D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204E325-EA8D-4469-A521-65C7A4A55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96C577-E4EF-4489-9F87-49F826F52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9B1DFE-61CD-4600-8293-407121C1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9F1A72-6512-43CA-A973-BC1C408B0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792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BB82F-78A1-411E-B17C-345EF7DEE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E12C35-6294-4679-A999-443B20558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CCA5D3-40AE-4F2A-AFFC-5ADF0713C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9A804B-A258-4002-B384-660ECC178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4BE650-BABC-4118-9F91-D1BD179A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0985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633857-6B27-4FD9-BDEA-3179A7219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C86722-0F57-405A-BB17-2333AA6E1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6E30C6-5958-4FEF-BF9C-60608D56B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51AFD6-7CEA-4B6E-B4FB-9AAB9C9DA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2869FD-7DC7-4D04-B188-1C9777EF1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274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79342-EC17-47F0-BBB9-E0AAD5014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3B0AD5-5A02-4ADE-A866-2F5AE57E9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9D8A4B-6E57-447C-BE5F-2DCC0C81B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582C08-DE7D-4BDD-A4AD-9B3033067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138CB8-F10D-4105-976E-39E0888D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1B0B439-0566-451A-9728-84399A7D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828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7025B-80D6-4FAB-A518-CE392D343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46AF4E-A185-431B-9A1B-6BEF251AC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330906F-C6EF-47C0-B13D-4E16B727A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D1BD226-5390-4E2F-B387-E9FE282BC3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B26D40-4F03-4DA6-9576-D2D364499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5BA5CE6-9059-4FD9-9508-09EB106D9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33121BC-24A0-4CF1-88A8-70BA4219E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449EB69-B862-4147-B406-41AE293AC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074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B63EB8-9F13-49B6-AB81-1123208F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3473460-6CA8-43A8-BE92-8D86B5664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ABFB8AC-BF69-4DBE-AFD4-40B5E48D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9981913-6EA2-4A04-BA48-6519A262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311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8F9B28F-F0E5-4724-B57D-B61E965F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25D5FCE-9A59-4705-9D2B-6528F640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82DA07-B829-44B6-B4AC-64142A2AF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7995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A24EF-89B7-40EA-9345-F0D76BA3C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D3931C-E2B9-4DFA-8EB8-9F6913FE6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57D0FA-7E7D-4623-B49B-6D7A41BA0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984BA41-6D76-46B1-944D-ACA56369C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AA34F9-AC5B-482F-8192-3CE27A8B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C85827-72B0-4D61-9561-FBDE1E7A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4490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3B46C-3EEF-45FF-B45E-E0B2842B2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583914-90A4-44BF-A7D3-596C75A34E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7EE8B7-6916-483B-979B-D947E5AC15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6BD23D-CE27-4A4A-826D-E6572E188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D67A7C-36FC-4902-AE2E-23502FA6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40103D-03AC-47D1-8834-AF7B568AF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1988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12105CB-EB55-47CA-9227-EC37ABA91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2A66D5-9B16-4261-8062-6D342A9BD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515AE-9511-4208-9B16-1BBB2F1E31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B09AE-55CF-4D3F-BE2B-308A794E7B3F}" type="datetimeFigureOut">
              <a:rPr lang="es-ES" smtClean="0"/>
              <a:t>29/12/2022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939D87-5783-403F-AB4F-001A66D33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690323-FE51-442C-813E-3BB1A4979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C69B3-F338-4908-AB12-30AF215E9CC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5226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hyperlink" Target="https://www.security-insider.de/was-ist-patch-management-a-586503/" TargetMode="External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slideLayout" Target="../slideLayouts/slideLayout1.xml"/><Relationship Id="rId7" Type="http://schemas.openxmlformats.org/officeDocument/2006/relationships/diagramData" Target="../diagrams/data3.xml"/><Relationship Id="rId12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png"/><Relationship Id="rId11" Type="http://schemas.microsoft.com/office/2007/relationships/diagramDrawing" Target="../diagrams/drawing3.xml"/><Relationship Id="rId5" Type="http://schemas.openxmlformats.org/officeDocument/2006/relationships/hyperlink" Target="https://isolution.pro/es/q/ma15914685/entropia-de-shannon-de-un-dado-justo" TargetMode="External"/><Relationship Id="rId10" Type="http://schemas.openxmlformats.org/officeDocument/2006/relationships/diagramColors" Target="../diagrams/colors3.xml"/><Relationship Id="rId4" Type="http://schemas.openxmlformats.org/officeDocument/2006/relationships/image" Target="../media/image7.png"/><Relationship Id="rId9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FC0223EA-1C26-4E0D-99F2-DAD210AA73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0" y="0"/>
            <a:ext cx="6848475" cy="6848475"/>
          </a:xfrm>
          <a:prstGeom prst="rect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35F11C9-D32D-4C86-BC62-FDFF11269615}"/>
              </a:ext>
            </a:extLst>
          </p:cNvPr>
          <p:cNvSpPr txBox="1"/>
          <p:nvPr/>
        </p:nvSpPr>
        <p:spPr>
          <a:xfrm>
            <a:off x="6848476" y="9527"/>
            <a:ext cx="5343524" cy="6838948"/>
          </a:xfrm>
          <a:prstGeom prst="rect">
            <a:avLst/>
          </a:prstGeom>
          <a:noFill/>
          <a:ln w="12700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endParaRPr lang="es-ES" sz="2800" b="1" dirty="0"/>
          </a:p>
          <a:p>
            <a:pPr algn="ctr"/>
            <a:endParaRPr lang="es-ES" sz="2800" b="1" dirty="0"/>
          </a:p>
          <a:p>
            <a:pPr algn="ctr"/>
            <a:r>
              <a:rPr lang="es-ES" sz="2800" b="1" dirty="0">
                <a:solidFill>
                  <a:srgbClr val="0070C0"/>
                </a:solidFill>
              </a:rPr>
              <a:t>PROYECTO 1</a:t>
            </a:r>
          </a:p>
          <a:p>
            <a:endParaRPr lang="es-ES" dirty="0"/>
          </a:p>
          <a:p>
            <a:endParaRPr lang="es-ES" dirty="0"/>
          </a:p>
          <a:p>
            <a:pPr algn="ctr"/>
            <a:r>
              <a:rPr lang="es-ES" dirty="0"/>
              <a:t>Datos Personales:</a:t>
            </a:r>
          </a:p>
          <a:p>
            <a:pPr algn="ctr"/>
            <a:endParaRPr lang="es-ES" b="1" dirty="0"/>
          </a:p>
          <a:p>
            <a:pPr algn="ctr"/>
            <a:r>
              <a:rPr lang="es-ES" b="1" dirty="0"/>
              <a:t>Nombre Completo</a:t>
            </a:r>
            <a:r>
              <a:rPr lang="es-ES" dirty="0"/>
              <a:t>: </a:t>
            </a:r>
          </a:p>
          <a:p>
            <a:pPr algn="ctr"/>
            <a:r>
              <a:rPr lang="es-ES" dirty="0"/>
              <a:t>Juan Carlos Palacios Banchero</a:t>
            </a:r>
          </a:p>
          <a:p>
            <a:pPr algn="ctr"/>
            <a:endParaRPr lang="es-ES" b="1" dirty="0"/>
          </a:p>
          <a:p>
            <a:pPr algn="ctr"/>
            <a:r>
              <a:rPr lang="es-ES" b="1" dirty="0"/>
              <a:t>ID Coding Dojo</a:t>
            </a:r>
            <a:r>
              <a:rPr lang="es-ES" dirty="0"/>
              <a:t>: </a:t>
            </a:r>
          </a:p>
          <a:p>
            <a:pPr algn="ctr"/>
            <a:r>
              <a:rPr lang="es-ES" dirty="0"/>
              <a:t>81390</a:t>
            </a:r>
          </a:p>
          <a:p>
            <a:pPr algn="ctr"/>
            <a:endParaRPr lang="es-ES" b="1" dirty="0"/>
          </a:p>
          <a:p>
            <a:pPr algn="ctr"/>
            <a:r>
              <a:rPr lang="es-ES" b="1" dirty="0" err="1"/>
              <a:t>Track</a:t>
            </a:r>
            <a:r>
              <a:rPr lang="es-ES" dirty="0"/>
              <a:t>: </a:t>
            </a:r>
          </a:p>
          <a:p>
            <a:pPr algn="ctr"/>
            <a:r>
              <a:rPr lang="es-ES" dirty="0"/>
              <a:t>Data Science Fundamentals - Machine Learning</a:t>
            </a:r>
          </a:p>
          <a:p>
            <a:pPr algn="ctr"/>
            <a:endParaRPr lang="es-ES" dirty="0"/>
          </a:p>
          <a:p>
            <a:pPr algn="ctr"/>
            <a:r>
              <a:rPr lang="es-ES" b="1" dirty="0"/>
              <a:t>Nombre del proyecto</a:t>
            </a:r>
            <a:r>
              <a:rPr lang="es-ES" dirty="0"/>
              <a:t>: </a:t>
            </a:r>
          </a:p>
          <a:p>
            <a:pPr algn="ctr"/>
            <a:r>
              <a:rPr lang="es-ES" sz="2400" b="1" dirty="0">
                <a:solidFill>
                  <a:srgbClr val="0070C0"/>
                </a:solidFill>
              </a:rPr>
              <a:t>PREDICCION DE VENTAS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ES" altLang="es-ES" sz="1600" dirty="0">
              <a:solidFill>
                <a:srgbClr val="212121"/>
              </a:solidFill>
              <a:latin typeface="Roboto" panose="02000000000000000000" pitchFamily="2" charset="0"/>
            </a:endParaRPr>
          </a:p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s-ES" altLang="es-ES" b="1" dirty="0"/>
              <a:t>Fecha: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altLang="es-ES" sz="1600" dirty="0"/>
              <a:t>29/12/2022</a:t>
            </a: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s-ES" altLang="es-ES" sz="240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AF80DC-8F29-489D-99CB-7082A07695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7660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6"/>
    </mc:Choice>
    <mc:Fallback>
      <p:transition spd="slow" advTm="12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2912AF83-3EBF-466E-801F-D3495BB32F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3872130"/>
              </p:ext>
            </p:extLst>
          </p:nvPr>
        </p:nvGraphicFramePr>
        <p:xfrm>
          <a:off x="1249680" y="2050777"/>
          <a:ext cx="3543586" cy="3862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129853A3-73CD-47F8-B428-C4E8280455F1}"/>
              </a:ext>
            </a:extLst>
          </p:cNvPr>
          <p:cNvSpPr txBox="1"/>
          <p:nvPr/>
        </p:nvSpPr>
        <p:spPr>
          <a:xfrm>
            <a:off x="5508974" y="1939016"/>
            <a:ext cx="592328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Para la aplicación de un modelo de aprendizaje, es necesario separar la data en conjuntos de datos: es decir: </a:t>
            </a:r>
          </a:p>
          <a:p>
            <a:endParaRPr lang="es-ES" b="0" i="0" dirty="0">
              <a:solidFill>
                <a:srgbClr val="222222"/>
              </a:solidFill>
              <a:effectLst/>
              <a:latin typeface="Roboto" panose="02000000000000000000" pitchFamily="2" charset="0"/>
            </a:endParaRPr>
          </a:p>
          <a:p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Los datos de entrenamiento o </a:t>
            </a:r>
            <a:r>
              <a:rPr lang="es-ES" dirty="0">
                <a:solidFill>
                  <a:srgbClr val="222222"/>
                </a:solidFill>
                <a:latin typeface="Roboto" panose="02000000000000000000" pitchFamily="2" charset="0"/>
              </a:rPr>
              <a:t>training data</a:t>
            </a:r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 son los datos que se usan para </a:t>
            </a:r>
            <a:r>
              <a:rPr lang="es-ES" b="0" i="1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entrenar </a:t>
            </a:r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un modelo</a:t>
            </a:r>
            <a:r>
              <a:rPr lang="es-ES" dirty="0">
                <a:solidFill>
                  <a:srgbClr val="222222"/>
                </a:solidFill>
                <a:latin typeface="Roboto" panose="02000000000000000000" pitchFamily="2" charset="0"/>
              </a:rPr>
              <a:t> y se dividen en dos conjuntos: datos de entrada y resultados.</a:t>
            </a:r>
            <a:endParaRPr lang="es-ES" b="0" i="0" dirty="0">
              <a:solidFill>
                <a:srgbClr val="222222"/>
              </a:solidFill>
              <a:effectLst/>
              <a:latin typeface="Roboto" panose="02000000000000000000" pitchFamily="2" charset="0"/>
            </a:endParaRPr>
          </a:p>
          <a:p>
            <a:endParaRPr lang="es-ES" dirty="0">
              <a:solidFill>
                <a:srgbClr val="222222"/>
              </a:solidFill>
              <a:latin typeface="Roboto" panose="02000000000000000000" pitchFamily="2" charset="0"/>
            </a:endParaRPr>
          </a:p>
          <a:p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Los datos de prueba o </a:t>
            </a:r>
            <a:r>
              <a:rPr lang="es-ES" b="0" i="0" dirty="0" err="1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testing</a:t>
            </a:r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 data, son los datos que se reservan para comprobar si el modelo que se ha generado a partir de los datos de entrenamiento funciona. Es decir, si las respuestas predichas por el modelo para un caso totalmente nuevo son acertadas o no. Igualmente se dividen en dos conjuntos: datos de entrada y resultados</a:t>
            </a:r>
            <a:endParaRPr lang="es-ES" dirty="0"/>
          </a:p>
          <a:p>
            <a:endParaRPr lang="es-ES" b="0" i="0" dirty="0">
              <a:solidFill>
                <a:srgbClr val="222222"/>
              </a:solidFill>
              <a:effectLst/>
              <a:latin typeface="Roboto" panose="02000000000000000000" pitchFamily="2" charset="0"/>
            </a:endParaRPr>
          </a:p>
          <a:p>
            <a:endParaRPr lang="es-ES" dirty="0">
              <a:solidFill>
                <a:srgbClr val="222222"/>
              </a:solidFill>
              <a:latin typeface="Roboto" panose="02000000000000000000" pitchFamily="2" charset="0"/>
            </a:endParaRPr>
          </a:p>
          <a:p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F856046-7402-41EC-A66F-87935716EBD3}"/>
              </a:ext>
            </a:extLst>
          </p:cNvPr>
          <p:cNvSpPr txBox="1"/>
          <p:nvPr/>
        </p:nvSpPr>
        <p:spPr>
          <a:xfrm>
            <a:off x="1249680" y="836153"/>
            <a:ext cx="944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la Partición de las Caracteristicas Seleccionadas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E456CA9-0100-4368-8449-D14F3E9EE8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09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58"/>
    </mc:Choice>
    <mc:Fallback>
      <p:transition spd="slow" advTm="52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77C8235-A123-4813-A840-186A38CD20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64684" y="3866098"/>
            <a:ext cx="2538583" cy="215593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D58203B-2302-4269-B5D1-C1EA0037887B}"/>
              </a:ext>
            </a:extLst>
          </p:cNvPr>
          <p:cNvSpPr txBox="1"/>
          <p:nvPr/>
        </p:nvSpPr>
        <p:spPr>
          <a:xfrm>
            <a:off x="995680" y="1779677"/>
            <a:ext cx="101904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Dado que lo que se busca es determinar la relación existente entre una variable dependiente (Ventas)</a:t>
            </a:r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, con respecto a otras variables (la demás características seleccionadas), llamadas explicativas o independientes, los modelos seleccionados fueron del tipo Regresión.</a:t>
            </a:r>
            <a:endParaRPr lang="es-ES" dirty="0"/>
          </a:p>
          <a:p>
            <a:endParaRPr lang="es-ES" dirty="0">
              <a:solidFill>
                <a:srgbClr val="222222"/>
              </a:solidFill>
              <a:latin typeface="Roboto" panose="02000000000000000000" pitchFamily="2" charset="0"/>
            </a:endParaRPr>
          </a:p>
          <a:p>
            <a:r>
              <a:rPr lang="es-ES" b="0" i="0" dirty="0">
                <a:solidFill>
                  <a:srgbClr val="222222"/>
                </a:solidFill>
                <a:effectLst/>
                <a:latin typeface="Roboto" panose="02000000000000000000" pitchFamily="2" charset="0"/>
              </a:rPr>
              <a:t>Se utilizaron en este proyecto los modelos de aprendizaje Regresión Lineal y Árbol de Decisiones para evaluar cual de ellos podía aproximarnos mas a una buena predicción sobre las ventas de cada ítem.</a:t>
            </a:r>
          </a:p>
          <a:p>
            <a:endParaRPr lang="es-ES" dirty="0">
              <a:solidFill>
                <a:srgbClr val="222222"/>
              </a:solidFill>
              <a:latin typeface="Roboto" panose="02000000000000000000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C4ECD8D-55CB-442C-9061-1F4955DAAF33}"/>
              </a:ext>
            </a:extLst>
          </p:cNvPr>
          <p:cNvSpPr txBox="1"/>
          <p:nvPr/>
        </p:nvSpPr>
        <p:spPr>
          <a:xfrm>
            <a:off x="2473960" y="835969"/>
            <a:ext cx="7244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los Modelos Trabajados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4E9BD28-0A9C-4DC0-B728-A440B43AC1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680" y="4021220"/>
            <a:ext cx="2831638" cy="2117113"/>
          </a:xfrm>
          <a:prstGeom prst="rect">
            <a:avLst/>
          </a:prstGeom>
        </p:spPr>
      </p:pic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46477CC5-87A9-4509-800A-01872DD615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9392640"/>
              </p:ext>
            </p:extLst>
          </p:nvPr>
        </p:nvGraphicFramePr>
        <p:xfrm>
          <a:off x="4109720" y="4299761"/>
          <a:ext cx="3962400" cy="1474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4B7FC3D2-794C-445F-ABC0-F7EC4188D25B}"/>
              </a:ext>
            </a:extLst>
          </p:cNvPr>
          <p:cNvSpPr txBox="1"/>
          <p:nvPr/>
        </p:nvSpPr>
        <p:spPr>
          <a:xfrm>
            <a:off x="5864225" y="4824993"/>
            <a:ext cx="4533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vs.</a:t>
            </a:r>
            <a:endParaRPr lang="es-E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EEA1BAB-318A-40F3-BE54-35FED65D8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91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58"/>
    </mc:Choice>
    <mc:Fallback>
      <p:transition spd="slow" advTm="44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3B440AB-20A1-4393-B3BE-9EA56E0F4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681" y="1370207"/>
            <a:ext cx="8148638" cy="3927598"/>
          </a:xfrm>
          <a:prstGeom prst="rect">
            <a:avLst/>
          </a:prstGeom>
          <a:noFill/>
          <a:ln w="12700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C32008F-7820-4701-A875-29510EBC65E6}"/>
              </a:ext>
            </a:extLst>
          </p:cNvPr>
          <p:cNvSpPr txBox="1"/>
          <p:nvPr/>
        </p:nvSpPr>
        <p:spPr>
          <a:xfrm>
            <a:off x="2473960" y="551489"/>
            <a:ext cx="7244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los Resultados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854B6CE-42AF-4863-9AFD-AA9DF2E61BC2}"/>
              </a:ext>
            </a:extLst>
          </p:cNvPr>
          <p:cNvSpPr txBox="1"/>
          <p:nvPr/>
        </p:nvSpPr>
        <p:spPr>
          <a:xfrm>
            <a:off x="1056640" y="5487793"/>
            <a:ext cx="10332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Los gráficos evidencian una mayor concentración de los datos predichos dentro de los resultados reales de la variable de prueba en el caso del Árbol de Decisión.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7B1904E-37D4-4F71-A6D3-73A1B01814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54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73"/>
    </mc:Choice>
    <mc:Fallback>
      <p:transition spd="slow" advTm="45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7409463-036B-45C2-A7EC-E18F135DBE2F}"/>
              </a:ext>
            </a:extLst>
          </p:cNvPr>
          <p:cNvSpPr txBox="1"/>
          <p:nvPr/>
        </p:nvSpPr>
        <p:spPr>
          <a:xfrm>
            <a:off x="2600960" y="798081"/>
            <a:ext cx="67157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las Métricas y los Resultados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17E3405-10E8-4246-8280-89B0C9D3165F}"/>
              </a:ext>
            </a:extLst>
          </p:cNvPr>
          <p:cNvSpPr txBox="1"/>
          <p:nvPr/>
        </p:nvSpPr>
        <p:spPr>
          <a:xfrm>
            <a:off x="909320" y="5665173"/>
            <a:ext cx="1073404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5777C9E5-C57D-4794-ACC6-3C38F00AC9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303992"/>
              </p:ext>
            </p:extLst>
          </p:nvPr>
        </p:nvGraphicFramePr>
        <p:xfrm>
          <a:off x="1877060" y="4170159"/>
          <a:ext cx="8798560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9712">
                  <a:extLst>
                    <a:ext uri="{9D8B030D-6E8A-4147-A177-3AD203B41FA5}">
                      <a16:colId xmlns:a16="http://schemas.microsoft.com/office/drawing/2014/main" val="1849825449"/>
                    </a:ext>
                  </a:extLst>
                </a:gridCol>
                <a:gridCol w="1759712">
                  <a:extLst>
                    <a:ext uri="{9D8B030D-6E8A-4147-A177-3AD203B41FA5}">
                      <a16:colId xmlns:a16="http://schemas.microsoft.com/office/drawing/2014/main" val="2700945219"/>
                    </a:ext>
                  </a:extLst>
                </a:gridCol>
                <a:gridCol w="1759712">
                  <a:extLst>
                    <a:ext uri="{9D8B030D-6E8A-4147-A177-3AD203B41FA5}">
                      <a16:colId xmlns:a16="http://schemas.microsoft.com/office/drawing/2014/main" val="4254493695"/>
                    </a:ext>
                  </a:extLst>
                </a:gridCol>
                <a:gridCol w="1759712">
                  <a:extLst>
                    <a:ext uri="{9D8B030D-6E8A-4147-A177-3AD203B41FA5}">
                      <a16:colId xmlns:a16="http://schemas.microsoft.com/office/drawing/2014/main" val="3622950778"/>
                    </a:ext>
                  </a:extLst>
                </a:gridCol>
                <a:gridCol w="1759712">
                  <a:extLst>
                    <a:ext uri="{9D8B030D-6E8A-4147-A177-3AD203B41FA5}">
                      <a16:colId xmlns:a16="http://schemas.microsoft.com/office/drawing/2014/main" val="704405535"/>
                    </a:ext>
                  </a:extLst>
                </a:gridCol>
              </a:tblGrid>
              <a:tr h="585788"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Métrica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PE" sz="2000" dirty="0"/>
                        <a:t>Modelo: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Regresión Lineal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PE" sz="2000" dirty="0"/>
                        <a:t>Modelo: 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Árbol de Decisión</a:t>
                      </a:r>
                      <a:endParaRPr lang="es-E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943267"/>
                  </a:ext>
                </a:extLst>
              </a:tr>
              <a:tr h="378986">
                <a:tc>
                  <a:txBody>
                    <a:bodyPr/>
                    <a:lstStyle/>
                    <a:p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Entrenamiento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Prueba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Entrenamiento</a:t>
                      </a:r>
                      <a:endParaRPr lang="es-E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Prueba</a:t>
                      </a:r>
                      <a:endParaRPr lang="es-E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372493"/>
                  </a:ext>
                </a:extLst>
              </a:tr>
              <a:tr h="3310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000" dirty="0">
                          <a:effectLst/>
                        </a:rPr>
                        <a:t>(R2)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0.56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0.57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0.60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0.60</a:t>
                      </a:r>
                      <a:endParaRPr lang="es-E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4949930"/>
                  </a:ext>
                </a:extLst>
              </a:tr>
              <a:tr h="3310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000" dirty="0">
                          <a:effectLst/>
                        </a:rPr>
                        <a:t>(RECM)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1140.60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1140.60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1082.92</a:t>
                      </a:r>
                      <a:endParaRPr lang="es-E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sz="2000" dirty="0"/>
                        <a:t>1082.92</a:t>
                      </a:r>
                      <a:endParaRPr lang="es-E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3735299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8D8E8BCB-DA1D-4AEA-A6CD-FA6B9A6729DE}"/>
              </a:ext>
            </a:extLst>
          </p:cNvPr>
          <p:cNvSpPr txBox="1"/>
          <p:nvPr/>
        </p:nvSpPr>
        <p:spPr>
          <a:xfrm>
            <a:off x="1158240" y="1514654"/>
            <a:ext cx="10078720" cy="2324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la selección del mejor modelo se </a:t>
            </a:r>
            <a:r>
              <a:rPr lang="es-E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utilizaron</a:t>
            </a:r>
            <a:r>
              <a:rPr lang="es-E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los siguientes indicadores: 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s-ES" sz="2000" dirty="0">
                <a:effectLst/>
              </a:rPr>
              <a:t>Coeficiente de determinación (R2), el cual determina la calidad del modelo para replicar  resultados y su valor se encuentra entre 0 y 1, siendo 1 el mejor valor.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s-ES" sz="2000" dirty="0">
                <a:effectLst/>
              </a:rPr>
              <a:t>Raíz del error cuadrático medio (RECM), el cual </a:t>
            </a:r>
            <a:r>
              <a:rPr lang="es-E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indica la diferencia promedio entre los valores estimados y el valor verdadero, siendo mejor el de menor valor al compararlo con otro modelo.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A85F4A-79A9-4B98-87A9-C0D801703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58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14"/>
    </mc:Choice>
    <mc:Fallback>
      <p:transition spd="slow" advTm="88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7714B2C-0749-4404-B9B5-C5C5092705F4}"/>
              </a:ext>
            </a:extLst>
          </p:cNvPr>
          <p:cNvSpPr txBox="1"/>
          <p:nvPr/>
        </p:nvSpPr>
        <p:spPr>
          <a:xfrm>
            <a:off x="1178560" y="1596241"/>
            <a:ext cx="1002792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Para finalizar la presentación, podemos concluir las siguientes conclusiones y recomendaciones para el minorista: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S</a:t>
            </a: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 evidencia que en los Supermercados Tipo 1 hay una preferencia marcada por los productos de menor contenido graso (Low Fat).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L</a:t>
            </a: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as ventas en el Supermercado Tipo 1 son sumamente importantes ya que representan el 69.5% del total de las ventas, seguido por los Supermercados tipo 3, considerando ambos se supera el 80% de las ventas totales que requieren un mayor control del abastecimiento de productos de bajo contenido calórico frente a los del tipo regular por lo que habrá que tener en consideración el cuidado que se le de a la atención de los productos Low Fat.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endParaRPr lang="es-ES" dirty="0"/>
          </a:p>
          <a:p>
            <a:pPr marL="285750" marR="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s-ES" altLang="es-ES" dirty="0">
                <a:solidFill>
                  <a:srgbClr val="212121"/>
                </a:solidFill>
                <a:latin typeface="Roboto" panose="02000000000000000000" pitchFamily="2" charset="0"/>
              </a:rPr>
              <a:t>Se recomienda utilizar el modelo de  aprendizaje de regresión </a:t>
            </a:r>
            <a:r>
              <a:rPr lang="es-ES" altLang="es-ES" dirty="0" err="1">
                <a:solidFill>
                  <a:srgbClr val="212121"/>
                </a:solidFill>
                <a:latin typeface="Roboto" panose="02000000000000000000" pitchFamily="2" charset="0"/>
              </a:rPr>
              <a:t>Arbol</a:t>
            </a:r>
            <a:r>
              <a:rPr lang="es-ES" altLang="es-ES" dirty="0">
                <a:solidFill>
                  <a:srgbClr val="212121"/>
                </a:solidFill>
                <a:latin typeface="Roboto" panose="02000000000000000000" pitchFamily="2" charset="0"/>
              </a:rPr>
              <a:t> de Decisión para  predecir las ventas por las siguientes razones: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i) El coeficiente de determinación es el mas alto</a:t>
            </a: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ES" b="0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ii</a:t>
            </a:r>
            <a:r>
              <a:rPr kumimoji="0" lang="es-ES" altLang="es-ES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) La raíz del error cuadrático medio, representando el error medio de los resultados con respecto a la media es menor.</a:t>
            </a: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50A031-B288-4237-A55A-29C2A58462CD}"/>
              </a:ext>
            </a:extLst>
          </p:cNvPr>
          <p:cNvSpPr txBox="1"/>
          <p:nvPr/>
        </p:nvSpPr>
        <p:spPr>
          <a:xfrm>
            <a:off x="2600960" y="753606"/>
            <a:ext cx="67157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Conclusiones y Recomendación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A6ED3A4-1B6B-41FE-90EA-8C821E618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1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36"/>
    </mc:Choice>
    <mc:Fallback>
      <p:transition spd="slow" advTm="89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B8179C78-3C76-4739-BA80-851DB4E3B882}"/>
              </a:ext>
            </a:extLst>
          </p:cNvPr>
          <p:cNvSpPr txBox="1"/>
          <p:nvPr/>
        </p:nvSpPr>
        <p:spPr>
          <a:xfrm>
            <a:off x="1160780" y="2844225"/>
            <a:ext cx="9870440" cy="584775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s-PE" sz="3200" dirty="0">
                <a:solidFill>
                  <a:srgbClr val="0070C0"/>
                </a:solidFill>
              </a:rPr>
              <a:t>Gracias por su atención!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9D832FF-E42E-4875-9295-896BFFFE91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85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1"/>
    </mc:Choice>
    <mc:Fallback>
      <p:transition spd="slow" advTm="11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31288D34-332F-4D3E-BCC3-88902E096DE7}"/>
              </a:ext>
            </a:extLst>
          </p:cNvPr>
          <p:cNvSpPr txBox="1"/>
          <p:nvPr/>
        </p:nvSpPr>
        <p:spPr>
          <a:xfrm>
            <a:off x="3048000" y="91207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Objetivo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8179C78-3C76-4739-BA80-851DB4E3B882}"/>
              </a:ext>
            </a:extLst>
          </p:cNvPr>
          <p:cNvSpPr txBox="1"/>
          <p:nvPr/>
        </p:nvSpPr>
        <p:spPr>
          <a:xfrm>
            <a:off x="1193800" y="1886842"/>
            <a:ext cx="9870440" cy="2308324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PE" sz="2400" dirty="0"/>
              <a:t>El objetivo de esta presentación es explicar el desarrollo del Proyecto realizado para  la aplicación de los conocimientos adquiridos de los Fundamentos de la Ciencia de Datos y el Aprendizaje Automático Supervisado, mediante el cual se busca dar a conocer de manera sencilla cuales fueron los datos </a:t>
            </a:r>
            <a:r>
              <a:rPr lang="es-ES" sz="2400" dirty="0">
                <a:solidFill>
                  <a:srgbClr val="212121"/>
                </a:solidFill>
                <a:latin typeface="Roboto" panose="02000000000000000000" pitchFamily="2" charset="0"/>
              </a:rPr>
              <a:t>analizados, su tratamiento, los modelos de aprendizaje considerados  y la recomendación del mas adecuado.</a:t>
            </a:r>
            <a:endParaRPr lang="es-PE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6D2A56-394C-449A-AEE9-6406A66CD0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82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1"/>
    </mc:Choice>
    <mc:Fallback>
      <p:transition spd="slow" advTm="35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88CA81C-52F6-4CD8-A056-57E5D6799E82}"/>
              </a:ext>
            </a:extLst>
          </p:cNvPr>
          <p:cNvSpPr txBox="1"/>
          <p:nvPr/>
        </p:nvSpPr>
        <p:spPr>
          <a:xfrm>
            <a:off x="1097280" y="1822841"/>
            <a:ext cx="9723120" cy="1200329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Se trata de ayudar al minorista a comprender las propiedades de los productos y los puntos de venta que desempeñan un papel crucial en el aumento de las ventas.</a:t>
            </a:r>
            <a:endParaRPr kumimoji="0" lang="es-ES" altLang="es-ES" sz="3600" b="0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D0325C-D45D-460A-89A8-48F02783A604}"/>
              </a:ext>
            </a:extLst>
          </p:cNvPr>
          <p:cNvSpPr txBox="1"/>
          <p:nvPr/>
        </p:nvSpPr>
        <p:spPr>
          <a:xfrm>
            <a:off x="1234440" y="4507553"/>
            <a:ext cx="9723120" cy="830997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El objetivo es hacer una predicción de ventas para productos alimenticios vendidos en diversas tiendas</a:t>
            </a:r>
            <a:endParaRPr lang="es-ES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C1E327B-B37C-44D1-A9F5-0FF29F61CB41}"/>
              </a:ext>
            </a:extLst>
          </p:cNvPr>
          <p:cNvSpPr txBox="1"/>
          <p:nvPr/>
        </p:nvSpPr>
        <p:spPr>
          <a:xfrm>
            <a:off x="3048000" y="95129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Descripción del Proyecto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93D0747-F6D8-4BE4-959D-25A580CA0AB3}"/>
              </a:ext>
            </a:extLst>
          </p:cNvPr>
          <p:cNvSpPr txBox="1"/>
          <p:nvPr/>
        </p:nvSpPr>
        <p:spPr>
          <a:xfrm>
            <a:off x="3048000" y="363600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Objetivo del Proyecto</a:t>
            </a:r>
            <a:endParaRPr kumimoji="0" lang="es-ES" altLang="es-ES" sz="1800" b="1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B9A3F87-DA34-4B0A-A3E3-2C0813AC97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31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53"/>
    </mc:Choice>
    <mc:Fallback>
      <p:transition spd="slow" advTm="21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31288D34-332F-4D3E-BCC3-88902E096DE7}"/>
              </a:ext>
            </a:extLst>
          </p:cNvPr>
          <p:cNvSpPr txBox="1"/>
          <p:nvPr/>
        </p:nvSpPr>
        <p:spPr>
          <a:xfrm>
            <a:off x="1615440" y="912078"/>
            <a:ext cx="980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Descripción de las Caracteristicas del</a:t>
            </a:r>
            <a:r>
              <a:rPr kumimoji="0" lang="es-ES" altLang="es-ES" sz="2800" b="1" i="0" u="none" strike="noStrike" cap="none" normalizeH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 Co</a:t>
            </a:r>
            <a:r>
              <a:rPr lang="es-ES" altLang="es-ES" sz="2800" b="1" dirty="0">
                <a:solidFill>
                  <a:srgbClr val="0070C0"/>
                </a:solidFill>
                <a:latin typeface="Roboto" panose="02000000000000000000" pitchFamily="2" charset="0"/>
              </a:rPr>
              <a:t>njunto de Datos</a:t>
            </a:r>
            <a:endParaRPr kumimoji="0" lang="es-ES" altLang="es-ES" sz="2800" b="1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8179C78-3C76-4739-BA80-851DB4E3B882}"/>
              </a:ext>
            </a:extLst>
          </p:cNvPr>
          <p:cNvSpPr txBox="1"/>
          <p:nvPr/>
        </p:nvSpPr>
        <p:spPr>
          <a:xfrm>
            <a:off x="1193800" y="1852494"/>
            <a:ext cx="9804400" cy="4093428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2000" dirty="0"/>
              <a:t>Identificación única del producto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Peso del producto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Si el producto es bajo en grasa o regular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Porcentaje de la superficie total de exposición de todos los productos de una tienda asignada al producto concreto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Categoría a la que el producto pertenece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Precio máximo de venta al público (precio de catálogo) del producto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Identificación única de la tienda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El año en que se estableció la tienda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El tamaño de la tienda en cuanto al área total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El tipo de área donde se encuentra la tienda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Si el punto de venta es una tienda de comestibles o algún tipo de supermercado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Ventas del producto en una tienda particular. Es la variable objetivo a predecir.</a:t>
            </a:r>
            <a:endParaRPr lang="es-E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F8C466-DB29-4C4D-BF31-EDBC84A43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55"/>
    </mc:Choice>
    <mc:Fallback>
      <p:transition spd="slow" advTm="26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C5E88A1-46EB-46A6-86A2-CFD54956E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485" y="1610042"/>
            <a:ext cx="7143750" cy="4093427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A409219-0A62-49E8-97CE-5CB71BC045A2}"/>
              </a:ext>
            </a:extLst>
          </p:cNvPr>
          <p:cNvSpPr txBox="1"/>
          <p:nvPr/>
        </p:nvSpPr>
        <p:spPr>
          <a:xfrm>
            <a:off x="2865120" y="65755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Productos Low Fat y Regular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5FED793-6E5F-42BE-A6F7-F7B1BA059659}"/>
              </a:ext>
            </a:extLst>
          </p:cNvPr>
          <p:cNvSpPr txBox="1"/>
          <p:nvPr/>
        </p:nvSpPr>
        <p:spPr>
          <a:xfrm>
            <a:off x="8380730" y="1610042"/>
            <a:ext cx="308546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En los Supermercados Tipo 1 hay una preferencia mucho mayor por los productos de menor contenido graso, no tanto así para los demás tipo de tienda, excepto en el Supermercado Tipo 3 pero con una diferencia no muy marcada.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4F6EEF5-7969-4E54-BF7D-96915E4492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70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478"/>
    </mc:Choice>
    <mc:Fallback>
      <p:transition spd="slow" advTm="86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6871CBC-E964-4AE8-AC7E-B7EED8443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50" y="1820227"/>
            <a:ext cx="4914900" cy="3705225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6A39661-AD11-4DA3-9E3B-55691FEE1C87}"/>
              </a:ext>
            </a:extLst>
          </p:cNvPr>
          <p:cNvSpPr txBox="1"/>
          <p:nvPr/>
        </p:nvSpPr>
        <p:spPr>
          <a:xfrm>
            <a:off x="2966720" y="94235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los Tipos de Tienda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47B707C-27EF-41DA-9ABC-0810213C44CD}"/>
              </a:ext>
            </a:extLst>
          </p:cNvPr>
          <p:cNvSpPr txBox="1"/>
          <p:nvPr/>
        </p:nvSpPr>
        <p:spPr>
          <a:xfrm>
            <a:off x="5962650" y="2087789"/>
            <a:ext cx="5334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Como se puede notar ver en el grafico, las ventas en el Supermercado Tipo 1 son sumamente importantes ya que representan el 69.5% del total de las ventas, seguido por los Supermercados tipo 3 con un 18.6%.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C377408-858B-45F8-810F-C04C9B94A1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42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01"/>
    </mc:Choice>
    <mc:Fallback>
      <p:transition spd="slow" advTm="39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F3F5E09-6310-4D69-9934-653E32AF7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782" y="1640205"/>
            <a:ext cx="5748337" cy="4567555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2568D2E-C001-4C1A-A919-8F19EB09EEEB}"/>
              </a:ext>
            </a:extLst>
          </p:cNvPr>
          <p:cNvSpPr txBox="1"/>
          <p:nvPr/>
        </p:nvSpPr>
        <p:spPr>
          <a:xfrm>
            <a:off x="680721" y="942352"/>
            <a:ext cx="105844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las Ventas por tipo de Tienda y el año en que se estableció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0AECF7-89DE-45F3-B36A-880783362405}"/>
              </a:ext>
            </a:extLst>
          </p:cNvPr>
          <p:cNvSpPr txBox="1"/>
          <p:nvPr/>
        </p:nvSpPr>
        <p:spPr>
          <a:xfrm>
            <a:off x="6916736" y="2061784"/>
            <a:ext cx="454374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Solo se encontró información de varios años para el tipo de tienda Supermarket Type1, la cual muestra una venta promedio de US$2.2 millones, relativamente pareja en las diferentes tiendas de este tipo que se estableció en el a</a:t>
            </a:r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ño indicado.</a:t>
            </a:r>
          </a:p>
          <a:p>
            <a:pPr algn="l"/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Respecto a los otros tipos de tienda, </a:t>
            </a: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 las de los Supermercados tipo 2, son similares, las del Supermercado 3 superan los US$2.5 millones y las </a:t>
            </a:r>
            <a:r>
              <a:rPr lang="es-E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Grocery</a:t>
            </a:r>
            <a:r>
              <a:rPr lang="es-E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Store no llega a US$250 mil.</a:t>
            </a:r>
            <a:r>
              <a:rPr lang="es-ES" dirty="0">
                <a:solidFill>
                  <a:srgbClr val="212121"/>
                </a:solidFill>
                <a:latin typeface="Roboto" panose="02000000000000000000" pitchFamily="2" charset="0"/>
              </a:rPr>
              <a:t> </a:t>
            </a:r>
            <a:endParaRPr lang="es-E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DB2E0A6-6C82-4F38-A9C6-4BD7C3CE2F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79"/>
    </mc:Choice>
    <mc:Fallback>
      <p:transition spd="slow" advTm="83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A62BBE8-FA71-4FC9-8B2C-FD7124F6B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799" y="1226474"/>
            <a:ext cx="6836121" cy="5245445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28D6B2F-936F-4740-8541-F0F9B1A6A953}"/>
              </a:ext>
            </a:extLst>
          </p:cNvPr>
          <p:cNvSpPr txBox="1"/>
          <p:nvPr/>
        </p:nvSpPr>
        <p:spPr>
          <a:xfrm>
            <a:off x="2550160" y="48989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la correlación de los Datos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D590879-5FB5-422A-8709-33DE8C195B75}"/>
              </a:ext>
            </a:extLst>
          </p:cNvPr>
          <p:cNvSpPr txBox="1"/>
          <p:nvPr/>
        </p:nvSpPr>
        <p:spPr>
          <a:xfrm>
            <a:off x="8067040" y="1797608"/>
            <a:ext cx="331216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sz="20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En los cuatro gráficos de la izquierda se muestran los datos de algunas de las características como el contenido graso, tipo de ítem, tipo de locación y </a:t>
            </a:r>
            <a:r>
              <a:rPr lang="es-ES" sz="2000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y</a:t>
            </a:r>
            <a:r>
              <a:rPr lang="es-ES" sz="20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tipo de tienda acompañando a la relación del precio vs, las ventas, evidenciando la concentración de los mismos.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49E9FF5-F681-4C36-BD00-5A0FB997CB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07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29"/>
    </mc:Choice>
    <mc:Fallback>
      <p:transition spd="slow" advTm="52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31288D34-332F-4D3E-BCC3-88902E096DE7}"/>
              </a:ext>
            </a:extLst>
          </p:cNvPr>
          <p:cNvSpPr txBox="1"/>
          <p:nvPr/>
        </p:nvSpPr>
        <p:spPr>
          <a:xfrm>
            <a:off x="2473960" y="835969"/>
            <a:ext cx="7244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Roboto" panose="02000000000000000000" pitchFamily="2" charset="0"/>
              </a:rPr>
              <a:t>Sobre las Caracteristicas Seleccionadas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8179C78-3C76-4739-BA80-851DB4E3B882}"/>
              </a:ext>
            </a:extLst>
          </p:cNvPr>
          <p:cNvSpPr txBox="1"/>
          <p:nvPr/>
        </p:nvSpPr>
        <p:spPr>
          <a:xfrm>
            <a:off x="1259840" y="1747521"/>
            <a:ext cx="9509760" cy="707886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PE" sz="2000" dirty="0"/>
              <a:t>Del conjunto de datos se analizo las características del ítem, del establecimiento y las ventas, encontrando relevancia para el objetivo del proyecto, solo con los siguientes: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BBFA6436-89EF-453C-B6D5-BC9EECA3D4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3281890"/>
              </p:ext>
            </p:extLst>
          </p:nvPr>
        </p:nvGraphicFramePr>
        <p:xfrm>
          <a:off x="1747520" y="2708851"/>
          <a:ext cx="2976880" cy="2895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E571AE9D-FD9E-4255-A7E6-76C93507C860}"/>
              </a:ext>
            </a:extLst>
          </p:cNvPr>
          <p:cNvSpPr txBox="1"/>
          <p:nvPr/>
        </p:nvSpPr>
        <p:spPr>
          <a:xfrm>
            <a:off x="4551680" y="2725261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s-ES" sz="2000" dirty="0"/>
              <a:t>Si el producto es bajo en grasa o regular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000" dirty="0"/>
              <a:t>Categoría a la que el producto pertenece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000" dirty="0"/>
              <a:t>Precio máximo de venta al público (precio de catálogo) del producto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0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El tipo de área donde se encuentra la tienda</a:t>
            </a:r>
            <a:endParaRPr lang="es-ES" sz="2000" dirty="0"/>
          </a:p>
          <a:p>
            <a:pPr marL="800100" lvl="1" indent="-342900">
              <a:buFont typeface="+mj-lt"/>
              <a:buAutoNum type="arabicPeriod"/>
            </a:pPr>
            <a:r>
              <a:rPr lang="es-ES" sz="2000" dirty="0"/>
              <a:t>Si el punto de venta es una tienda de comestibles o algún tipo de supermercado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000" dirty="0"/>
              <a:t>Ventas del producto en una tienda particular. </a:t>
            </a:r>
            <a:r>
              <a:rPr lang="es-ES" sz="2000" dirty="0">
                <a:solidFill>
                  <a:srgbClr val="0070C0"/>
                </a:solidFill>
              </a:rPr>
              <a:t>Es la variable objetivo a predecir.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05B2DC-6CF2-4B1A-8D1E-11465110CB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04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76"/>
    </mc:Choice>
    <mc:Fallback>
      <p:transition spd="slow" advTm="38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1104</TotalTime>
  <Words>1209</Words>
  <Application>Microsoft Office PowerPoint</Application>
  <PresentationFormat>Panorámica</PresentationFormat>
  <Paragraphs>119</Paragraphs>
  <Slides>15</Slides>
  <Notes>0</Notes>
  <HiddenSlides>0</HiddenSlides>
  <MMClips>15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Arial</vt:lpstr>
      <vt:lpstr>Calibri</vt:lpstr>
      <vt:lpstr>Calibri Light</vt:lpstr>
      <vt:lpstr>Roboto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Carlos</dc:creator>
  <cp:lastModifiedBy>Juan Carlos</cp:lastModifiedBy>
  <cp:revision>4</cp:revision>
  <dcterms:created xsi:type="dcterms:W3CDTF">2022-12-29T02:59:52Z</dcterms:created>
  <dcterms:modified xsi:type="dcterms:W3CDTF">2022-12-29T22:56:48Z</dcterms:modified>
</cp:coreProperties>
</file>

<file path=docProps/thumbnail.jpeg>
</file>